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2" r:id="rId2"/>
    <p:sldId id="273" r:id="rId3"/>
    <p:sldId id="262" r:id="rId4"/>
    <p:sldId id="263" r:id="rId5"/>
    <p:sldId id="274" r:id="rId6"/>
    <p:sldId id="275" r:id="rId7"/>
    <p:sldId id="265" r:id="rId8"/>
    <p:sldId id="266" r:id="rId9"/>
    <p:sldId id="268" r:id="rId10"/>
    <p:sldId id="277" r:id="rId11"/>
  </p:sldIdLst>
  <p:sldSz cx="9144000" cy="6858000" type="screen4x3"/>
  <p:notesSz cx="6858000" cy="9144000"/>
  <p:custDataLst>
    <p:tags r:id="rId13"/>
  </p:custDataLst>
  <p:defaultTextStyle>
    <a:defPPr>
      <a:defRPr lang="en-US"/>
    </a:defPPr>
    <a:lvl1pPr algn="l" rtl="0" fontAlgn="base">
      <a:spcBef>
        <a:spcPct val="0"/>
      </a:spcBef>
      <a:spcAft>
        <a:spcPct val="0"/>
      </a:spcAft>
      <a:defRPr sz="5400" b="1" kern="1200">
        <a:solidFill>
          <a:schemeClr val="tx1"/>
        </a:solidFill>
        <a:latin typeface="VNI-Times" pitchFamily="2" charset="0"/>
        <a:ea typeface="+mn-ea"/>
        <a:cs typeface="Arial" charset="0"/>
      </a:defRPr>
    </a:lvl1pPr>
    <a:lvl2pPr marL="457200" algn="l" rtl="0" fontAlgn="base">
      <a:spcBef>
        <a:spcPct val="0"/>
      </a:spcBef>
      <a:spcAft>
        <a:spcPct val="0"/>
      </a:spcAft>
      <a:defRPr sz="5400" b="1" kern="1200">
        <a:solidFill>
          <a:schemeClr val="tx1"/>
        </a:solidFill>
        <a:latin typeface="VNI-Times" pitchFamily="2" charset="0"/>
        <a:ea typeface="+mn-ea"/>
        <a:cs typeface="Arial" charset="0"/>
      </a:defRPr>
    </a:lvl2pPr>
    <a:lvl3pPr marL="914400" algn="l" rtl="0" fontAlgn="base">
      <a:spcBef>
        <a:spcPct val="0"/>
      </a:spcBef>
      <a:spcAft>
        <a:spcPct val="0"/>
      </a:spcAft>
      <a:defRPr sz="5400" b="1" kern="1200">
        <a:solidFill>
          <a:schemeClr val="tx1"/>
        </a:solidFill>
        <a:latin typeface="VNI-Times" pitchFamily="2" charset="0"/>
        <a:ea typeface="+mn-ea"/>
        <a:cs typeface="Arial" charset="0"/>
      </a:defRPr>
    </a:lvl3pPr>
    <a:lvl4pPr marL="1371600" algn="l" rtl="0" fontAlgn="base">
      <a:spcBef>
        <a:spcPct val="0"/>
      </a:spcBef>
      <a:spcAft>
        <a:spcPct val="0"/>
      </a:spcAft>
      <a:defRPr sz="5400" b="1" kern="1200">
        <a:solidFill>
          <a:schemeClr val="tx1"/>
        </a:solidFill>
        <a:latin typeface="VNI-Times" pitchFamily="2" charset="0"/>
        <a:ea typeface="+mn-ea"/>
        <a:cs typeface="Arial" charset="0"/>
      </a:defRPr>
    </a:lvl4pPr>
    <a:lvl5pPr marL="1828800" algn="l" rtl="0" fontAlgn="base">
      <a:spcBef>
        <a:spcPct val="0"/>
      </a:spcBef>
      <a:spcAft>
        <a:spcPct val="0"/>
      </a:spcAft>
      <a:defRPr sz="5400" b="1" kern="1200">
        <a:solidFill>
          <a:schemeClr val="tx1"/>
        </a:solidFill>
        <a:latin typeface="VNI-Times" pitchFamily="2" charset="0"/>
        <a:ea typeface="+mn-ea"/>
        <a:cs typeface="Arial" charset="0"/>
      </a:defRPr>
    </a:lvl5pPr>
    <a:lvl6pPr marL="2286000" algn="l" defTabSz="914400" rtl="0" eaLnBrk="1" latinLnBrk="0" hangingPunct="1">
      <a:defRPr sz="5400" b="1" kern="1200">
        <a:solidFill>
          <a:schemeClr val="tx1"/>
        </a:solidFill>
        <a:latin typeface="VNI-Times" pitchFamily="2" charset="0"/>
        <a:ea typeface="+mn-ea"/>
        <a:cs typeface="Arial" charset="0"/>
      </a:defRPr>
    </a:lvl6pPr>
    <a:lvl7pPr marL="2743200" algn="l" defTabSz="914400" rtl="0" eaLnBrk="1" latinLnBrk="0" hangingPunct="1">
      <a:defRPr sz="5400" b="1" kern="1200">
        <a:solidFill>
          <a:schemeClr val="tx1"/>
        </a:solidFill>
        <a:latin typeface="VNI-Times" pitchFamily="2" charset="0"/>
        <a:ea typeface="+mn-ea"/>
        <a:cs typeface="Arial" charset="0"/>
      </a:defRPr>
    </a:lvl7pPr>
    <a:lvl8pPr marL="3200400" algn="l" defTabSz="914400" rtl="0" eaLnBrk="1" latinLnBrk="0" hangingPunct="1">
      <a:defRPr sz="5400" b="1" kern="1200">
        <a:solidFill>
          <a:schemeClr val="tx1"/>
        </a:solidFill>
        <a:latin typeface="VNI-Times" pitchFamily="2" charset="0"/>
        <a:ea typeface="+mn-ea"/>
        <a:cs typeface="Arial" charset="0"/>
      </a:defRPr>
    </a:lvl8pPr>
    <a:lvl9pPr marL="3657600" algn="l" defTabSz="914400" rtl="0" eaLnBrk="1" latinLnBrk="0" hangingPunct="1">
      <a:defRPr sz="5400" b="1" kern="1200">
        <a:solidFill>
          <a:schemeClr val="tx1"/>
        </a:solidFill>
        <a:latin typeface="VNI-Times" pitchFamily="2"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FF"/>
    <a:srgbClr val="FFFFCC"/>
    <a:srgbClr val="00FFCC"/>
    <a:srgbClr val="FF00FF"/>
    <a:srgbClr val="6600FF"/>
    <a:srgbClr val="CC00FF"/>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9A575F4C-794D-4328-A262-DA1B554F262A}" type="datetimeFigureOut">
              <a:rPr lang="en-US"/>
              <a:pPr>
                <a:defRPr/>
              </a:pPr>
              <a:t>3/10/2017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4375EDBC-D0CC-4FC6-8208-7D1BE235C85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FE0929-F32C-43F0-925A-AA60DC0AE793}" type="slidenum">
              <a:rPr lang="en-US"/>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277B1001-7832-491B-A9AD-0BB980874F8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F38591A-965A-416C-AF7A-E2508DC6CD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2D666B4-5D76-474F-8AB4-03973B0C77D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B1AB49C3-03E1-4047-8905-A13170FD8583}"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F40DDC4D-91B8-4AC9-8D19-33113169157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E7A58FA-76C8-4553-AFF7-4C83A1638C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DAEFD5BA-306B-4BDE-9922-04F7D9C818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9088F3B4-EEF4-4096-BCA3-39F36D2FE1FF}"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2C34F6F9-B031-43AE-8DB5-C6E41E6DB7D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71E729DB-7D7D-4190-9864-D17F5B363F9B}"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B1B02907-86E6-461E-83DC-16D0BAAF54A3}"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cs typeface="+mn-cs"/>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cs typeface="+mn-cs"/>
              </a:defRPr>
            </a:lvl1pPr>
          </a:lstStyle>
          <a:p>
            <a:pPr>
              <a:defRPr/>
            </a:pPr>
            <a:fld id="{FBEA706D-61E6-439A-A9AF-75FA61C345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29" r:id="rId4"/>
    <p:sldLayoutId id="2147483730" r:id="rId5"/>
    <p:sldLayoutId id="2147483737" r:id="rId6"/>
    <p:sldLayoutId id="2147483731" r:id="rId7"/>
    <p:sldLayoutId id="2147483738" r:id="rId8"/>
    <p:sldLayoutId id="2147483739" r:id="rId9"/>
    <p:sldLayoutId id="2147483732" r:id="rId10"/>
    <p:sldLayoutId id="2147483733"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3.gif"/><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8197" name="Picture 5" descr="Sao"/>
          <p:cNvPicPr>
            <a:picLocks noChangeAspect="1" noChangeArrowheads="1" noCrop="1"/>
          </p:cNvPicPr>
          <p:nvPr/>
        </p:nvPicPr>
        <p:blipFill>
          <a:blip r:embed="rId4"/>
          <a:srcRect/>
          <a:stretch>
            <a:fillRect/>
          </a:stretch>
        </p:blipFill>
        <p:spPr bwMode="auto">
          <a:xfrm>
            <a:off x="7696200" y="2209800"/>
            <a:ext cx="635000" cy="914400"/>
          </a:xfrm>
          <a:prstGeom prst="rect">
            <a:avLst/>
          </a:prstGeom>
          <a:noFill/>
        </p:spPr>
      </p:pic>
      <p:pic>
        <p:nvPicPr>
          <p:cNvPr id="8198" name="Picture 6" descr="Sao"/>
          <p:cNvPicPr>
            <a:picLocks noChangeAspect="1" noChangeArrowheads="1" noCrop="1"/>
          </p:cNvPicPr>
          <p:nvPr/>
        </p:nvPicPr>
        <p:blipFill>
          <a:blip r:embed="rId4"/>
          <a:srcRect/>
          <a:stretch>
            <a:fillRect/>
          </a:stretch>
        </p:blipFill>
        <p:spPr bwMode="auto">
          <a:xfrm>
            <a:off x="914400" y="1981200"/>
            <a:ext cx="688975" cy="990600"/>
          </a:xfrm>
          <a:prstGeom prst="rect">
            <a:avLst/>
          </a:prstGeom>
          <a:noFill/>
        </p:spPr>
      </p:pic>
      <p:sp>
        <p:nvSpPr>
          <p:cNvPr id="8199" name="WordArt 7"/>
          <p:cNvSpPr>
            <a:spLocks noChangeArrowheads="1" noChangeShapeType="1" noTextEdit="1"/>
          </p:cNvSpPr>
          <p:nvPr/>
        </p:nvSpPr>
        <p:spPr bwMode="auto">
          <a:xfrm>
            <a:off x="990600" y="0"/>
            <a:ext cx="6753225" cy="828675"/>
          </a:xfrm>
          <a:prstGeom prst="rect">
            <a:avLst/>
          </a:prstGeom>
        </p:spPr>
        <p:txBody>
          <a:bodyPr wrap="none" fromWordArt="1">
            <a:prstTxWarp prst="textPlain">
              <a:avLst>
                <a:gd name="adj" fmla="val 50000"/>
              </a:avLst>
            </a:prstTxWarp>
          </a:bodyPr>
          <a:lstStyle/>
          <a:p>
            <a:pPr algn="ctr"/>
            <a:r>
              <a:rPr lang="vi-VN" sz="3600" kern="10" dirty="0">
                <a:ln w="9525">
                  <a:solidFill>
                    <a:srgbClr val="FF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TRƯỜNG TIỂU HỌC </a:t>
            </a:r>
            <a:r>
              <a:rPr lang="en-US" sz="3600" kern="10" dirty="0" smtClean="0">
                <a:ln w="9525">
                  <a:solidFill>
                    <a:srgbClr val="FF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ÁI MỘ A</a:t>
            </a:r>
            <a:endParaRPr lang="en-US" sz="3600" kern="10" dirty="0">
              <a:ln w="9525">
                <a:solidFill>
                  <a:srgbClr val="FF00FF"/>
                </a:solidFill>
                <a:round/>
                <a:headEnd/>
                <a:tailEnd/>
              </a:ln>
              <a:solidFill>
                <a:srgbClr val="000000"/>
              </a:solidFill>
              <a:effectLst>
                <a:outerShdw dist="45791" dir="2021404" algn="ctr" rotWithShape="0">
                  <a:srgbClr val="B2B2B2">
                    <a:alpha val="80000"/>
                  </a:srgbClr>
                </a:outerShdw>
              </a:effectLst>
              <a:latin typeface="Times New Roman"/>
              <a:cs typeface="Times New Roman"/>
            </a:endParaRPr>
          </a:p>
        </p:txBody>
      </p:sp>
      <p:sp>
        <p:nvSpPr>
          <p:cNvPr id="8200" name="WordArt 8"/>
          <p:cNvSpPr>
            <a:spLocks noChangeArrowheads="1" noChangeShapeType="1" noTextEdit="1"/>
          </p:cNvSpPr>
          <p:nvPr/>
        </p:nvSpPr>
        <p:spPr bwMode="auto">
          <a:xfrm>
            <a:off x="4419600" y="1371600"/>
            <a:ext cx="4133850" cy="685800"/>
          </a:xfrm>
          <a:prstGeom prst="rect">
            <a:avLst/>
          </a:prstGeom>
        </p:spPr>
        <p:txBody>
          <a:bodyPr wrap="none" fromWordArt="1">
            <a:prstTxWarp prst="textPlain">
              <a:avLst>
                <a:gd name="adj" fmla="val 50000"/>
              </a:avLst>
            </a:prstTxWarp>
          </a:bodyPr>
          <a:lstStyle/>
          <a:p>
            <a:pPr algn="ctr"/>
            <a:r>
              <a:rPr lang="en-US" sz="3600" kern="10" dirty="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ĐẠO ĐỨC - LỚP </a:t>
            </a:r>
            <a:r>
              <a:rPr lang="en-US" sz="3600" kern="10" dirty="0" smtClean="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3</a:t>
            </a:r>
            <a:endParaRPr lang="en-US" sz="3600" kern="10" dirty="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endParaRPr>
          </a:p>
        </p:txBody>
      </p:sp>
      <p:sp>
        <p:nvSpPr>
          <p:cNvPr id="8201" name="WordArt 9"/>
          <p:cNvSpPr>
            <a:spLocks noChangeArrowheads="1" noChangeShapeType="1" noTextEdit="1"/>
          </p:cNvSpPr>
          <p:nvPr/>
        </p:nvSpPr>
        <p:spPr bwMode="auto">
          <a:xfrm>
            <a:off x="457200" y="2514600"/>
            <a:ext cx="5181600" cy="1981200"/>
          </a:xfrm>
          <a:prstGeom prst="rect">
            <a:avLst/>
          </a:prstGeom>
        </p:spPr>
        <p:txBody>
          <a:bodyPr wrap="none" fromWordArt="1">
            <a:prstTxWarp prst="textPlain">
              <a:avLst>
                <a:gd name="adj" fmla="val 50000"/>
              </a:avLst>
            </a:prstTxWarp>
          </a:bodyPr>
          <a:lstStyle/>
          <a:p>
            <a:pPr algn="ctr"/>
            <a:r>
              <a:rPr lang="en-US" sz="3600" kern="1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Tiết 6: TỰ LÀM LẤY VIỆC </a:t>
            </a:r>
          </a:p>
          <a:p>
            <a:pPr algn="ctr"/>
            <a:r>
              <a:rPr lang="en-US" sz="3600" kern="1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CỦA MÌNH(T2)</a:t>
            </a:r>
          </a:p>
        </p:txBody>
      </p:sp>
    </p:spTree>
  </p:cSld>
  <p:clrMapOvr>
    <a:masterClrMapping/>
  </p:clrMapOvr>
  <p:transition>
    <p:cut thruBlk="1"/>
    <p:sndAc>
      <p:stSnd>
        <p:snd r:embed="rId2" name="cashreg.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WhitecornerFlower"/>
          <p:cNvPicPr>
            <a:picLocks noChangeAspect="1" noChangeArrowheads="1"/>
          </p:cNvPicPr>
          <p:nvPr/>
        </p:nvPicPr>
        <p:blipFill>
          <a:blip r:embed="rId2"/>
          <a:srcRect/>
          <a:stretch>
            <a:fillRect/>
          </a:stretch>
        </p:blipFill>
        <p:spPr bwMode="auto">
          <a:xfrm>
            <a:off x="0" y="0"/>
            <a:ext cx="3009900" cy="2362200"/>
          </a:xfrm>
          <a:prstGeom prst="rect">
            <a:avLst/>
          </a:prstGeom>
          <a:noFill/>
        </p:spPr>
      </p:pic>
      <p:pic>
        <p:nvPicPr>
          <p:cNvPr id="32771" name="Picture 3" descr="WhitecornerFlower"/>
          <p:cNvPicPr>
            <a:picLocks noChangeAspect="1" noChangeArrowheads="1"/>
          </p:cNvPicPr>
          <p:nvPr/>
        </p:nvPicPr>
        <p:blipFill>
          <a:blip r:embed="rId3"/>
          <a:srcRect/>
          <a:stretch>
            <a:fillRect/>
          </a:stretch>
        </p:blipFill>
        <p:spPr bwMode="auto">
          <a:xfrm>
            <a:off x="6781800" y="0"/>
            <a:ext cx="2362200" cy="3009900"/>
          </a:xfrm>
          <a:prstGeom prst="rect">
            <a:avLst/>
          </a:prstGeom>
          <a:noFill/>
        </p:spPr>
      </p:pic>
      <p:pic>
        <p:nvPicPr>
          <p:cNvPr id="32772" name="Picture 4" descr="WhitecornerFlower"/>
          <p:cNvPicPr>
            <a:picLocks noChangeAspect="1" noChangeArrowheads="1"/>
          </p:cNvPicPr>
          <p:nvPr/>
        </p:nvPicPr>
        <p:blipFill>
          <a:blip r:embed="rId4"/>
          <a:srcRect/>
          <a:stretch>
            <a:fillRect/>
          </a:stretch>
        </p:blipFill>
        <p:spPr bwMode="auto">
          <a:xfrm>
            <a:off x="0" y="3848100"/>
            <a:ext cx="2362200" cy="3009900"/>
          </a:xfrm>
          <a:prstGeom prst="rect">
            <a:avLst/>
          </a:prstGeom>
          <a:noFill/>
        </p:spPr>
      </p:pic>
      <p:pic>
        <p:nvPicPr>
          <p:cNvPr id="32773" name="Picture 5" descr="WhitecornerFlower"/>
          <p:cNvPicPr>
            <a:picLocks noChangeAspect="1" noChangeArrowheads="1"/>
          </p:cNvPicPr>
          <p:nvPr/>
        </p:nvPicPr>
        <p:blipFill>
          <a:blip r:embed="rId5"/>
          <a:srcRect/>
          <a:stretch>
            <a:fillRect/>
          </a:stretch>
        </p:blipFill>
        <p:spPr bwMode="auto">
          <a:xfrm>
            <a:off x="6134100" y="4495800"/>
            <a:ext cx="3009900" cy="2362200"/>
          </a:xfrm>
          <a:prstGeom prst="rect">
            <a:avLst/>
          </a:prstGeom>
          <a:noFill/>
        </p:spPr>
      </p:pic>
      <p:pic>
        <p:nvPicPr>
          <p:cNvPr id="32774" name="Picture 6" descr="Sao"/>
          <p:cNvPicPr>
            <a:picLocks noChangeAspect="1" noChangeArrowheads="1" noCrop="1"/>
          </p:cNvPicPr>
          <p:nvPr/>
        </p:nvPicPr>
        <p:blipFill>
          <a:blip r:embed="rId6"/>
          <a:srcRect/>
          <a:stretch>
            <a:fillRect/>
          </a:stretch>
        </p:blipFill>
        <p:spPr bwMode="auto">
          <a:xfrm>
            <a:off x="417513" y="2286000"/>
            <a:ext cx="954087" cy="1371600"/>
          </a:xfrm>
          <a:prstGeom prst="rect">
            <a:avLst/>
          </a:prstGeom>
          <a:noFill/>
        </p:spPr>
      </p:pic>
      <p:pic>
        <p:nvPicPr>
          <p:cNvPr id="32775" name="Picture 7" descr="Bong bong"/>
          <p:cNvPicPr>
            <a:picLocks noChangeAspect="1" noChangeArrowheads="1" noCrop="1"/>
          </p:cNvPicPr>
          <p:nvPr/>
        </p:nvPicPr>
        <p:blipFill>
          <a:blip r:embed="rId7"/>
          <a:srcRect/>
          <a:stretch>
            <a:fillRect/>
          </a:stretch>
        </p:blipFill>
        <p:spPr bwMode="auto">
          <a:xfrm rot="2159581">
            <a:off x="4800600" y="4648200"/>
            <a:ext cx="1066800" cy="2057400"/>
          </a:xfrm>
          <a:prstGeom prst="rect">
            <a:avLst/>
          </a:prstGeom>
          <a:noFill/>
        </p:spPr>
      </p:pic>
      <p:sp>
        <p:nvSpPr>
          <p:cNvPr id="32776" name="AutoShape 8" descr="9k="/>
          <p:cNvSpPr>
            <a:spLocks noChangeAspect="1" noChangeArrowheads="1"/>
          </p:cNvSpPr>
          <p:nvPr/>
        </p:nvSpPr>
        <p:spPr bwMode="auto">
          <a:xfrm>
            <a:off x="4419600" y="3276600"/>
            <a:ext cx="304800" cy="304800"/>
          </a:xfrm>
          <a:prstGeom prst="rect">
            <a:avLst/>
          </a:prstGeom>
          <a:noFill/>
        </p:spPr>
        <p:txBody>
          <a:bodyPr/>
          <a:lstStyle/>
          <a:p>
            <a:endParaRPr lang="en-US"/>
          </a:p>
        </p:txBody>
      </p:sp>
      <p:pic>
        <p:nvPicPr>
          <p:cNvPr id="32777" name="Picture 9" descr="Bong bong"/>
          <p:cNvPicPr>
            <a:picLocks noChangeAspect="1" noChangeArrowheads="1" noCrop="1"/>
          </p:cNvPicPr>
          <p:nvPr/>
        </p:nvPicPr>
        <p:blipFill>
          <a:blip r:embed="rId7"/>
          <a:srcRect/>
          <a:stretch>
            <a:fillRect/>
          </a:stretch>
        </p:blipFill>
        <p:spPr bwMode="auto">
          <a:xfrm>
            <a:off x="762000" y="3733800"/>
            <a:ext cx="1066800" cy="2057400"/>
          </a:xfrm>
          <a:prstGeom prst="rect">
            <a:avLst/>
          </a:prstGeom>
          <a:noFill/>
        </p:spPr>
      </p:pic>
      <p:pic>
        <p:nvPicPr>
          <p:cNvPr id="32778" name="Picture 10" descr="Sao"/>
          <p:cNvPicPr>
            <a:picLocks noChangeAspect="1" noChangeArrowheads="1" noCrop="1"/>
          </p:cNvPicPr>
          <p:nvPr/>
        </p:nvPicPr>
        <p:blipFill>
          <a:blip r:embed="rId6"/>
          <a:srcRect/>
          <a:stretch>
            <a:fillRect/>
          </a:stretch>
        </p:blipFill>
        <p:spPr bwMode="auto">
          <a:xfrm>
            <a:off x="6934200" y="4191000"/>
            <a:ext cx="1060450" cy="1524000"/>
          </a:xfrm>
          <a:prstGeom prst="rect">
            <a:avLst/>
          </a:prstGeom>
          <a:noFill/>
        </p:spPr>
      </p:pic>
      <p:pic>
        <p:nvPicPr>
          <p:cNvPr id="32781" name="Picture 13" descr="Bong bong"/>
          <p:cNvPicPr>
            <a:picLocks noChangeAspect="1" noChangeArrowheads="1" noCrop="1"/>
          </p:cNvPicPr>
          <p:nvPr/>
        </p:nvPicPr>
        <p:blipFill>
          <a:blip r:embed="rId7"/>
          <a:srcRect/>
          <a:stretch>
            <a:fillRect/>
          </a:stretch>
        </p:blipFill>
        <p:spPr bwMode="auto">
          <a:xfrm rot="-2140589">
            <a:off x="3581400" y="4572000"/>
            <a:ext cx="1066800" cy="2057400"/>
          </a:xfrm>
          <a:prstGeom prst="rect">
            <a:avLst/>
          </a:prstGeom>
          <a:noFill/>
        </p:spPr>
      </p:pic>
      <p:pic>
        <p:nvPicPr>
          <p:cNvPr id="32782" name="Picture 14" descr="Bong bong"/>
          <p:cNvPicPr>
            <a:picLocks noChangeAspect="1" noChangeArrowheads="1" noCrop="1"/>
          </p:cNvPicPr>
          <p:nvPr/>
        </p:nvPicPr>
        <p:blipFill>
          <a:blip r:embed="rId7"/>
          <a:srcRect/>
          <a:stretch>
            <a:fillRect/>
          </a:stretch>
        </p:blipFill>
        <p:spPr bwMode="auto">
          <a:xfrm>
            <a:off x="4191000" y="4495800"/>
            <a:ext cx="1066800" cy="2057400"/>
          </a:xfrm>
          <a:prstGeom prst="rect">
            <a:avLst/>
          </a:prstGeom>
          <a:noFill/>
        </p:spPr>
      </p:pic>
      <p:sp>
        <p:nvSpPr>
          <p:cNvPr id="32783" name="WordArt 15"/>
          <p:cNvSpPr>
            <a:spLocks noChangeArrowheads="1" noChangeShapeType="1" noTextEdit="1"/>
          </p:cNvSpPr>
          <p:nvPr/>
        </p:nvSpPr>
        <p:spPr bwMode="auto">
          <a:xfrm>
            <a:off x="1600200" y="533400"/>
            <a:ext cx="6400800" cy="5334000"/>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0">
                  <a:gsLst>
                    <a:gs pos="0">
                      <a:srgbClr val="FFE701"/>
                    </a:gs>
                    <a:gs pos="100000">
                      <a:srgbClr val="FE3E02"/>
                    </a:gs>
                  </a:gsLst>
                  <a:lin ang="5400000" scaled="1"/>
                </a:gradFill>
                <a:latin typeface="Impact"/>
              </a:rPr>
              <a:t>CHÀO CÁC EM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9226" name="Text Box 10"/>
          <p:cNvSpPr txBox="1">
            <a:spLocks noChangeArrowheads="1"/>
          </p:cNvSpPr>
          <p:nvPr/>
        </p:nvSpPr>
        <p:spPr bwMode="auto">
          <a:xfrm>
            <a:off x="0" y="3657600"/>
            <a:ext cx="8915400" cy="519113"/>
          </a:xfrm>
          <a:prstGeom prst="rect">
            <a:avLst/>
          </a:prstGeom>
          <a:noFill/>
          <a:ln w="9525">
            <a:noFill/>
            <a:miter lim="800000"/>
            <a:headEnd/>
            <a:tailEnd/>
          </a:ln>
          <a:effectLst/>
        </p:spPr>
        <p:txBody>
          <a:bodyPr>
            <a:spAutoFit/>
          </a:bodyPr>
          <a:lstStyle/>
          <a:p>
            <a:r>
              <a:rPr lang="en-US" sz="2800">
                <a:solidFill>
                  <a:srgbClr val="0000FF"/>
                </a:solidFill>
                <a:latin typeface="Times New Roman" pitchFamily="18" charset="0"/>
                <a:cs typeface="Times New Roman" pitchFamily="18" charset="0"/>
              </a:rPr>
              <a:t>- Thế nào là tự làm lấy việc của mình?</a:t>
            </a:r>
          </a:p>
        </p:txBody>
      </p:sp>
      <p:sp>
        <p:nvSpPr>
          <p:cNvPr id="9227" name="Text Box 11"/>
          <p:cNvSpPr txBox="1">
            <a:spLocks noChangeArrowheads="1"/>
          </p:cNvSpPr>
          <p:nvPr/>
        </p:nvSpPr>
        <p:spPr bwMode="auto">
          <a:xfrm>
            <a:off x="0" y="4495800"/>
            <a:ext cx="9144000" cy="579438"/>
          </a:xfrm>
          <a:prstGeom prst="rect">
            <a:avLst/>
          </a:prstGeom>
          <a:noFill/>
          <a:ln w="9525">
            <a:noFill/>
            <a:miter lim="800000"/>
            <a:headEnd/>
            <a:tailEnd/>
          </a:ln>
          <a:effectLst/>
        </p:spPr>
        <p:txBody>
          <a:bodyPr>
            <a:spAutoFit/>
          </a:bodyPr>
          <a:lstStyle/>
          <a:p>
            <a:pPr>
              <a:spcBef>
                <a:spcPct val="50000"/>
              </a:spcBef>
            </a:pPr>
            <a:r>
              <a:rPr lang="en-US" sz="3200">
                <a:solidFill>
                  <a:srgbClr val="0000FF"/>
                </a:solidFill>
                <a:latin typeface="Times New Roman" pitchFamily="18" charset="0"/>
                <a:cs typeface="Times New Roman" pitchFamily="18" charset="0"/>
              </a:rPr>
              <a:t>- Tự làm lấy việc của mình sẽ có ích lợi gì?</a:t>
            </a:r>
          </a:p>
        </p:txBody>
      </p:sp>
      <p:sp>
        <p:nvSpPr>
          <p:cNvPr id="9228" name="WordArt 12"/>
          <p:cNvSpPr>
            <a:spLocks noChangeArrowheads="1" noChangeShapeType="1" noTextEdit="1"/>
          </p:cNvSpPr>
          <p:nvPr/>
        </p:nvSpPr>
        <p:spPr bwMode="auto">
          <a:xfrm>
            <a:off x="381000" y="2209800"/>
            <a:ext cx="4086225" cy="838200"/>
          </a:xfrm>
          <a:prstGeom prst="rect">
            <a:avLst/>
          </a:prstGeom>
        </p:spPr>
        <p:txBody>
          <a:bodyPr wrap="none" fromWordArt="1">
            <a:prstTxWarp prst="textPlain">
              <a:avLst>
                <a:gd name="adj" fmla="val 50000"/>
              </a:avLst>
            </a:prstTxWarp>
          </a:bodyPr>
          <a:lstStyle/>
          <a:p>
            <a:pPr algn="ctr"/>
            <a:r>
              <a:rPr lang="en-US" sz="3600" kern="10" dirty="0" smtClean="0">
                <a:ln w="9525">
                  <a:solidFill>
                    <a:srgbClr val="FF0000"/>
                  </a:solidFill>
                  <a:round/>
                  <a:headEnd/>
                  <a:tailEnd/>
                </a:ln>
                <a:solidFill>
                  <a:srgbClr val="000000"/>
                </a:solidFill>
                <a:effectLst>
                  <a:outerShdw dist="45791" dir="2021404" algn="ctr" rotWithShape="0">
                    <a:srgbClr val="B2B2B2">
                      <a:alpha val="80000"/>
                    </a:srgbClr>
                  </a:outerShdw>
                </a:effectLst>
                <a:latin typeface="Times New Roman"/>
                <a:cs typeface="Times New Roman"/>
              </a:rPr>
              <a:t>ÔN </a:t>
            </a:r>
            <a:r>
              <a:rPr lang="en-US" sz="3600" kern="10" dirty="0">
                <a:ln w="9525">
                  <a:solidFill>
                    <a:srgbClr val="FF0000"/>
                  </a:solidFill>
                  <a:round/>
                  <a:headEnd/>
                  <a:tailEnd/>
                </a:ln>
                <a:solidFill>
                  <a:srgbClr val="000000"/>
                </a:solidFill>
                <a:effectLst>
                  <a:outerShdw dist="45791" dir="2021404" algn="ctr" rotWithShape="0">
                    <a:srgbClr val="B2B2B2">
                      <a:alpha val="80000"/>
                    </a:srgbClr>
                  </a:outerShdw>
                </a:effectLst>
                <a:latin typeface="Times New Roman"/>
                <a:cs typeface="Times New Roman"/>
              </a:rPr>
              <a:t>BÀI CŨ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8"/>
                                        </p:tgtEl>
                                        <p:attrNameLst>
                                          <p:attrName>style.visibility</p:attrName>
                                        </p:attrNameLst>
                                      </p:cBhvr>
                                      <p:to>
                                        <p:strVal val="visible"/>
                                      </p:to>
                                    </p:set>
                                    <p:anim calcmode="lin" valueType="num">
                                      <p:cBhvr additive="base">
                                        <p:cTn id="7" dur="500" fill="hold"/>
                                        <p:tgtEl>
                                          <p:spTgt spid="9228"/>
                                        </p:tgtEl>
                                        <p:attrNameLst>
                                          <p:attrName>ppt_x</p:attrName>
                                        </p:attrNameLst>
                                      </p:cBhvr>
                                      <p:tavLst>
                                        <p:tav tm="0">
                                          <p:val>
                                            <p:strVal val="#ppt_x"/>
                                          </p:val>
                                        </p:tav>
                                        <p:tav tm="100000">
                                          <p:val>
                                            <p:strVal val="#ppt_x"/>
                                          </p:val>
                                        </p:tav>
                                      </p:tavLst>
                                    </p:anim>
                                    <p:anim calcmode="lin" valueType="num">
                                      <p:cBhvr additive="base">
                                        <p:cTn id="8" dur="500" fill="hold"/>
                                        <p:tgtEl>
                                          <p:spTgt spid="92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9226"/>
                                        </p:tgtEl>
                                        <p:attrNameLst>
                                          <p:attrName>style.visibility</p:attrName>
                                        </p:attrNameLst>
                                      </p:cBhvr>
                                      <p:to>
                                        <p:strVal val="visible"/>
                                      </p:to>
                                    </p:set>
                                    <p:anim calcmode="discrete" valueType="clr">
                                      <p:cBhvr override="childStyle">
                                        <p:cTn id="13" dur="80"/>
                                        <p:tgtEl>
                                          <p:spTgt spid="9226"/>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9226"/>
                                        </p:tgtEl>
                                        <p:attrNameLst>
                                          <p:attrName>fillcolor</p:attrName>
                                        </p:attrNameLst>
                                      </p:cBhvr>
                                      <p:tavLst>
                                        <p:tav tm="0">
                                          <p:val>
                                            <p:clrVal>
                                              <a:schemeClr val="accent2"/>
                                            </p:clrVal>
                                          </p:val>
                                        </p:tav>
                                        <p:tav tm="50000">
                                          <p:val>
                                            <p:clrVal>
                                              <a:schemeClr val="hlink"/>
                                            </p:clrVal>
                                          </p:val>
                                        </p:tav>
                                      </p:tavLst>
                                    </p:anim>
                                    <p:set>
                                      <p:cBhvr>
                                        <p:cTn id="15" dur="80"/>
                                        <p:tgtEl>
                                          <p:spTgt spid="9226"/>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9227"/>
                                        </p:tgtEl>
                                        <p:attrNameLst>
                                          <p:attrName>style.visibility</p:attrName>
                                        </p:attrNameLst>
                                      </p:cBhvr>
                                      <p:to>
                                        <p:strVal val="visible"/>
                                      </p:to>
                                    </p:set>
                                    <p:anim calcmode="discrete" valueType="clr">
                                      <p:cBhvr override="childStyle">
                                        <p:cTn id="20" dur="80"/>
                                        <p:tgtEl>
                                          <p:spTgt spid="9227"/>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9227"/>
                                        </p:tgtEl>
                                        <p:attrNameLst>
                                          <p:attrName>fillcolor</p:attrName>
                                        </p:attrNameLst>
                                      </p:cBhvr>
                                      <p:tavLst>
                                        <p:tav tm="0">
                                          <p:val>
                                            <p:clrVal>
                                              <a:schemeClr val="accent2"/>
                                            </p:clrVal>
                                          </p:val>
                                        </p:tav>
                                        <p:tav tm="50000">
                                          <p:val>
                                            <p:clrVal>
                                              <a:schemeClr val="hlink"/>
                                            </p:clrVal>
                                          </p:val>
                                        </p:tav>
                                      </p:tavLst>
                                    </p:anim>
                                    <p:set>
                                      <p:cBhvr>
                                        <p:cTn id="22" dur="80"/>
                                        <p:tgtEl>
                                          <p:spTgt spid="922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6" grpId="0"/>
      <p:bldP spid="9227" grpId="0"/>
      <p:bldP spid="9228"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1" name="Oval 3"/>
          <p:cNvSpPr>
            <a:spLocks noChangeArrowheads="1"/>
          </p:cNvSpPr>
          <p:nvPr/>
        </p:nvSpPr>
        <p:spPr bwMode="auto">
          <a:xfrm>
            <a:off x="1066800" y="990600"/>
            <a:ext cx="6629400" cy="533400"/>
          </a:xfrm>
          <a:prstGeom prst="ellipse">
            <a:avLst/>
          </a:prstGeom>
          <a:noFill/>
          <a:ln w="9525">
            <a:noFill/>
            <a:round/>
            <a:headEnd/>
            <a:tailEnd/>
          </a:ln>
        </p:spPr>
        <p:txBody>
          <a:bodyPr wrap="none" anchor="ctr"/>
          <a:lstStyle/>
          <a:p>
            <a:pPr algn="ctr"/>
            <a:r>
              <a:rPr lang="en-US" sz="3200">
                <a:solidFill>
                  <a:srgbClr val="FF0000"/>
                </a:solidFill>
                <a:latin typeface="Times New Roman" pitchFamily="18" charset="0"/>
                <a:cs typeface="Times New Roman" pitchFamily="18" charset="0"/>
              </a:rPr>
              <a:t>Tự làm lấy việc của mình (Tiết 2)</a:t>
            </a:r>
          </a:p>
        </p:txBody>
      </p:sp>
      <p:sp>
        <p:nvSpPr>
          <p:cNvPr id="10251" name="Rectangle 325"/>
          <p:cNvSpPr>
            <a:spLocks noChangeArrowheads="1"/>
          </p:cNvSpPr>
          <p:nvPr/>
        </p:nvSpPr>
        <p:spPr bwMode="auto">
          <a:xfrm>
            <a:off x="0" y="558800"/>
            <a:ext cx="9144000" cy="519113"/>
          </a:xfrm>
          <a:prstGeom prst="rect">
            <a:avLst/>
          </a:prstGeom>
          <a:noFill/>
          <a:ln w="9525">
            <a:noFill/>
            <a:miter lim="800000"/>
            <a:headEnd/>
            <a:tailEnd/>
          </a:ln>
        </p:spPr>
        <p:txBody>
          <a:bodyPr>
            <a:spAutoFit/>
          </a:bodyPr>
          <a:lstStyle/>
          <a:p>
            <a:pPr algn="ctr"/>
            <a:r>
              <a:rPr lang="en-US" sz="2800" u="sng">
                <a:solidFill>
                  <a:srgbClr val="0000FF"/>
                </a:solidFill>
                <a:latin typeface="Times New Roman" pitchFamily="18" charset="0"/>
                <a:cs typeface="Times New Roman" pitchFamily="18" charset="0"/>
              </a:rPr>
              <a:t>Đạo </a:t>
            </a:r>
            <a:r>
              <a:rPr lang="vi-VN" sz="2800" u="sng">
                <a:solidFill>
                  <a:srgbClr val="0000FF"/>
                </a:solidFill>
                <a:latin typeface="Times New Roman" pitchFamily="18" charset="0"/>
                <a:cs typeface="Times New Roman" pitchFamily="18" charset="0"/>
              </a:rPr>
              <a:t>đ</a:t>
            </a:r>
            <a:r>
              <a:rPr lang="en-US" sz="2800" u="sng">
                <a:solidFill>
                  <a:srgbClr val="0000FF"/>
                </a:solidFill>
                <a:latin typeface="Times New Roman" pitchFamily="18" charset="0"/>
                <a:cs typeface="Times New Roman" pitchFamily="18" charset="0"/>
              </a:rPr>
              <a:t>ức</a:t>
            </a:r>
          </a:p>
        </p:txBody>
      </p:sp>
      <p:sp>
        <p:nvSpPr>
          <p:cNvPr id="10252" name="Text Box 12"/>
          <p:cNvSpPr txBox="1">
            <a:spLocks noChangeArrowheads="1"/>
          </p:cNvSpPr>
          <p:nvPr/>
        </p:nvSpPr>
        <p:spPr bwMode="auto">
          <a:xfrm>
            <a:off x="0" y="1600200"/>
            <a:ext cx="9144000" cy="519113"/>
          </a:xfrm>
          <a:prstGeom prst="rect">
            <a:avLst/>
          </a:prstGeom>
          <a:noFill/>
          <a:ln w="9525">
            <a:noFill/>
            <a:miter lim="800000"/>
            <a:headEnd/>
            <a:tailEnd/>
          </a:ln>
          <a:effectLst/>
        </p:spPr>
        <p:txBody>
          <a:bodyPr>
            <a:spAutoFit/>
          </a:bodyPr>
          <a:lstStyle/>
          <a:p>
            <a:pPr>
              <a:spcBef>
                <a:spcPct val="50000"/>
              </a:spcBef>
            </a:pPr>
            <a:r>
              <a:rPr lang="en-US" sz="2800">
                <a:solidFill>
                  <a:srgbClr val="0000FF"/>
                </a:solidFill>
                <a:latin typeface="Times New Roman" pitchFamily="18" charset="0"/>
                <a:cs typeface="Times New Roman" pitchFamily="18" charset="0"/>
              </a:rPr>
              <a:t>1. Hoạt động 1: Liên hệ thực tế</a:t>
            </a:r>
          </a:p>
        </p:txBody>
      </p:sp>
      <p:sp>
        <p:nvSpPr>
          <p:cNvPr id="10253" name="Text Box 13"/>
          <p:cNvSpPr txBox="1">
            <a:spLocks noChangeArrowheads="1"/>
          </p:cNvSpPr>
          <p:nvPr/>
        </p:nvSpPr>
        <p:spPr bwMode="auto">
          <a:xfrm>
            <a:off x="0" y="2286000"/>
            <a:ext cx="9144000" cy="519113"/>
          </a:xfrm>
          <a:prstGeom prst="rect">
            <a:avLst/>
          </a:prstGeom>
          <a:noFill/>
          <a:ln w="9525">
            <a:noFill/>
            <a:miter lim="800000"/>
            <a:headEnd/>
            <a:tailEnd/>
          </a:ln>
          <a:effectLst/>
        </p:spPr>
        <p:txBody>
          <a:bodyPr>
            <a:spAutoFit/>
          </a:bodyPr>
          <a:lstStyle/>
          <a:p>
            <a:pPr>
              <a:spcBef>
                <a:spcPct val="50000"/>
              </a:spcBef>
            </a:pPr>
            <a:r>
              <a:rPr lang="en-US" sz="2800">
                <a:solidFill>
                  <a:srgbClr val="A50021"/>
                </a:solidFill>
                <a:latin typeface="Times New Roman" pitchFamily="18" charset="0"/>
                <a:cs typeface="Times New Roman" pitchFamily="18" charset="0"/>
              </a:rPr>
              <a:t>* </a:t>
            </a:r>
            <a:r>
              <a:rPr lang="vi-VN" sz="2800">
                <a:solidFill>
                  <a:srgbClr val="A50021"/>
                </a:solidFill>
                <a:latin typeface="Times New Roman" pitchFamily="18" charset="0"/>
                <a:cs typeface="Times New Roman" pitchFamily="18" charset="0"/>
              </a:rPr>
              <a:t>Bài tập 4: Hãy liên hệ việc tự làm lấy công việc của mình</a:t>
            </a:r>
            <a:r>
              <a:rPr lang="en-US" sz="2800">
                <a:solidFill>
                  <a:srgbClr val="A50021"/>
                </a:solidFill>
                <a:latin typeface="Times New Roman" pitchFamily="18" charset="0"/>
                <a:cs typeface="Times New Roman" pitchFamily="18" charset="0"/>
              </a:rPr>
              <a:t>.</a:t>
            </a:r>
          </a:p>
        </p:txBody>
      </p:sp>
      <p:sp>
        <p:nvSpPr>
          <p:cNvPr id="10254" name="Text Box 14"/>
          <p:cNvSpPr txBox="1">
            <a:spLocks noChangeArrowheads="1"/>
          </p:cNvSpPr>
          <p:nvPr/>
        </p:nvSpPr>
        <p:spPr bwMode="auto">
          <a:xfrm>
            <a:off x="0" y="2895600"/>
            <a:ext cx="9144000" cy="519113"/>
          </a:xfrm>
          <a:prstGeom prst="rect">
            <a:avLst/>
          </a:prstGeom>
          <a:noFill/>
          <a:ln w="9525">
            <a:noFill/>
            <a:miter lim="800000"/>
            <a:headEnd/>
            <a:tailEnd/>
          </a:ln>
          <a:effectLst/>
        </p:spPr>
        <p:txBody>
          <a:bodyPr>
            <a:spAutoFit/>
          </a:bodyPr>
          <a:lstStyle/>
          <a:p>
            <a:pPr>
              <a:spcBef>
                <a:spcPct val="50000"/>
              </a:spcBef>
            </a:pPr>
            <a:r>
              <a:rPr lang="en-US" sz="2800">
                <a:solidFill>
                  <a:srgbClr val="0000FF"/>
                </a:solidFill>
                <a:latin typeface="Times New Roman" pitchFamily="18" charset="0"/>
                <a:cs typeface="Times New Roman" pitchFamily="18" charset="0"/>
              </a:rPr>
              <a:t>-</a:t>
            </a:r>
            <a:r>
              <a:rPr lang="vi-VN" sz="2800">
                <a:solidFill>
                  <a:srgbClr val="0000FF"/>
                </a:solidFill>
                <a:latin typeface="Times New Roman" pitchFamily="18" charset="0"/>
                <a:cs typeface="Times New Roman" pitchFamily="18" charset="0"/>
              </a:rPr>
              <a:t>Em đã tự mình làm những việc gì?</a:t>
            </a:r>
            <a:endParaRPr lang="en-US" sz="2800">
              <a:solidFill>
                <a:srgbClr val="0000FF"/>
              </a:solidFill>
              <a:latin typeface="Times New Roman" pitchFamily="18" charset="0"/>
              <a:cs typeface="Times New Roman" pitchFamily="18" charset="0"/>
            </a:endParaRPr>
          </a:p>
        </p:txBody>
      </p:sp>
      <p:sp>
        <p:nvSpPr>
          <p:cNvPr id="10255" name="Text Box 15"/>
          <p:cNvSpPr txBox="1">
            <a:spLocks noChangeArrowheads="1"/>
          </p:cNvSpPr>
          <p:nvPr/>
        </p:nvSpPr>
        <p:spPr bwMode="auto">
          <a:xfrm>
            <a:off x="0" y="3429000"/>
            <a:ext cx="9144000" cy="519113"/>
          </a:xfrm>
          <a:prstGeom prst="rect">
            <a:avLst/>
          </a:prstGeom>
          <a:noFill/>
          <a:ln w="9525">
            <a:noFill/>
            <a:miter lim="800000"/>
            <a:headEnd/>
            <a:tailEnd/>
          </a:ln>
          <a:effectLst/>
        </p:spPr>
        <p:txBody>
          <a:bodyPr>
            <a:spAutoFit/>
          </a:bodyPr>
          <a:lstStyle/>
          <a:p>
            <a:pPr>
              <a:spcBef>
                <a:spcPct val="50000"/>
              </a:spcBef>
            </a:pPr>
            <a:r>
              <a:rPr lang="en-US" sz="2800">
                <a:solidFill>
                  <a:srgbClr val="0000FF"/>
                </a:solidFill>
                <a:latin typeface="Times New Roman" pitchFamily="18" charset="0"/>
                <a:cs typeface="Times New Roman" pitchFamily="18" charset="0"/>
              </a:rPr>
              <a:t>- </a:t>
            </a:r>
            <a:r>
              <a:rPr lang="vi-VN" sz="2800">
                <a:solidFill>
                  <a:srgbClr val="0000FF"/>
                </a:solidFill>
                <a:latin typeface="Times New Roman" pitchFamily="18" charset="0"/>
                <a:cs typeface="Times New Roman" pitchFamily="18" charset="0"/>
              </a:rPr>
              <a:t>Em tự làm việc đó như thế nào?</a:t>
            </a:r>
            <a:endParaRPr lang="en-US" sz="2800">
              <a:solidFill>
                <a:srgbClr val="0000FF"/>
              </a:solidFill>
              <a:latin typeface="Times New Roman" pitchFamily="18" charset="0"/>
              <a:cs typeface="Times New Roman" pitchFamily="18" charset="0"/>
            </a:endParaRPr>
          </a:p>
        </p:txBody>
      </p:sp>
      <p:sp>
        <p:nvSpPr>
          <p:cNvPr id="10256" name="Text Box 16"/>
          <p:cNvSpPr txBox="1">
            <a:spLocks noChangeArrowheads="1"/>
          </p:cNvSpPr>
          <p:nvPr/>
        </p:nvSpPr>
        <p:spPr bwMode="auto">
          <a:xfrm>
            <a:off x="0" y="3886200"/>
            <a:ext cx="9144000" cy="519113"/>
          </a:xfrm>
          <a:prstGeom prst="rect">
            <a:avLst/>
          </a:prstGeom>
          <a:noFill/>
          <a:ln w="9525">
            <a:noFill/>
            <a:miter lim="800000"/>
            <a:headEnd/>
            <a:tailEnd/>
          </a:ln>
          <a:effectLst/>
        </p:spPr>
        <p:txBody>
          <a:bodyPr>
            <a:spAutoFit/>
          </a:bodyPr>
          <a:lstStyle/>
          <a:p>
            <a:pPr>
              <a:spcBef>
                <a:spcPct val="50000"/>
              </a:spcBef>
            </a:pPr>
            <a:r>
              <a:rPr lang="en-US" sz="2800">
                <a:solidFill>
                  <a:srgbClr val="0000FF"/>
                </a:solidFill>
                <a:latin typeface="Times New Roman" pitchFamily="18" charset="0"/>
                <a:cs typeface="Times New Roman" pitchFamily="18" charset="0"/>
              </a:rPr>
              <a:t>- </a:t>
            </a:r>
            <a:r>
              <a:rPr lang="vi-VN" sz="2800">
                <a:solidFill>
                  <a:srgbClr val="0000FF"/>
                </a:solidFill>
                <a:latin typeface="Times New Roman" pitchFamily="18" charset="0"/>
                <a:cs typeface="Times New Roman" pitchFamily="18" charset="0"/>
              </a:rPr>
              <a:t>Em cảm thấy như thế nào sau khi hoàn thành công việc?</a:t>
            </a:r>
            <a:endParaRPr lang="en-US" sz="280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iterate type="lt">
                                    <p:tmPct val="0"/>
                                  </p:iterate>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252"/>
                                        </p:tgtEl>
                                        <p:attrNameLst>
                                          <p:attrName>style.visibility</p:attrName>
                                        </p:attrNameLst>
                                      </p:cBhvr>
                                      <p:to>
                                        <p:strVal val="visible"/>
                                      </p:to>
                                    </p:set>
                                    <p:animEffect transition="in" filter="diamond(in)">
                                      <p:cBhvr>
                                        <p:cTn id="12" dur="2000"/>
                                        <p:tgtEl>
                                          <p:spTgt spid="10252"/>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0253"/>
                                        </p:tgtEl>
                                        <p:attrNameLst>
                                          <p:attrName>style.visibility</p:attrName>
                                        </p:attrNameLst>
                                      </p:cBhvr>
                                      <p:to>
                                        <p:strVal val="visible"/>
                                      </p:to>
                                    </p:set>
                                    <p:anim calcmode="discrete" valueType="clr">
                                      <p:cBhvr override="childStyle">
                                        <p:cTn id="17" dur="80"/>
                                        <p:tgtEl>
                                          <p:spTgt spid="10253"/>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0253"/>
                                        </p:tgtEl>
                                        <p:attrNameLst>
                                          <p:attrName>fillcolor</p:attrName>
                                        </p:attrNameLst>
                                      </p:cBhvr>
                                      <p:tavLst>
                                        <p:tav tm="0">
                                          <p:val>
                                            <p:clrVal>
                                              <a:schemeClr val="accent2"/>
                                            </p:clrVal>
                                          </p:val>
                                        </p:tav>
                                        <p:tav tm="50000">
                                          <p:val>
                                            <p:clrVal>
                                              <a:schemeClr val="hlink"/>
                                            </p:clrVal>
                                          </p:val>
                                        </p:tav>
                                      </p:tavLst>
                                    </p:anim>
                                    <p:set>
                                      <p:cBhvr>
                                        <p:cTn id="19" dur="80"/>
                                        <p:tgtEl>
                                          <p:spTgt spid="10253"/>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10254"/>
                                        </p:tgtEl>
                                        <p:attrNameLst>
                                          <p:attrName>style.visibility</p:attrName>
                                        </p:attrNameLst>
                                      </p:cBhvr>
                                      <p:to>
                                        <p:strVal val="visible"/>
                                      </p:to>
                                    </p:set>
                                    <p:animEffect transition="in" filter="diamond(in)">
                                      <p:cBhvr>
                                        <p:cTn id="24" dur="2000"/>
                                        <p:tgtEl>
                                          <p:spTgt spid="10254"/>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10255"/>
                                        </p:tgtEl>
                                        <p:attrNameLst>
                                          <p:attrName>style.visibility</p:attrName>
                                        </p:attrNameLst>
                                      </p:cBhvr>
                                      <p:to>
                                        <p:strVal val="visible"/>
                                      </p:to>
                                    </p:set>
                                    <p:anim calcmode="discrete" valueType="clr">
                                      <p:cBhvr override="childStyle">
                                        <p:cTn id="29" dur="80"/>
                                        <p:tgtEl>
                                          <p:spTgt spid="10255"/>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0255"/>
                                        </p:tgtEl>
                                        <p:attrNameLst>
                                          <p:attrName>fillcolor</p:attrName>
                                        </p:attrNameLst>
                                      </p:cBhvr>
                                      <p:tavLst>
                                        <p:tav tm="0">
                                          <p:val>
                                            <p:clrVal>
                                              <a:schemeClr val="accent2"/>
                                            </p:clrVal>
                                          </p:val>
                                        </p:tav>
                                        <p:tav tm="50000">
                                          <p:val>
                                            <p:clrVal>
                                              <a:schemeClr val="hlink"/>
                                            </p:clrVal>
                                          </p:val>
                                        </p:tav>
                                      </p:tavLst>
                                    </p:anim>
                                    <p:set>
                                      <p:cBhvr>
                                        <p:cTn id="31" dur="80"/>
                                        <p:tgtEl>
                                          <p:spTgt spid="10255"/>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10256"/>
                                        </p:tgtEl>
                                        <p:attrNameLst>
                                          <p:attrName>style.visibility</p:attrName>
                                        </p:attrNameLst>
                                      </p:cBhvr>
                                      <p:to>
                                        <p:strVal val="visible"/>
                                      </p:to>
                                    </p:set>
                                    <p:anim calcmode="discrete" valueType="clr">
                                      <p:cBhvr override="childStyle">
                                        <p:cTn id="36" dur="80"/>
                                        <p:tgtEl>
                                          <p:spTgt spid="10256"/>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10256"/>
                                        </p:tgtEl>
                                        <p:attrNameLst>
                                          <p:attrName>fillcolor</p:attrName>
                                        </p:attrNameLst>
                                      </p:cBhvr>
                                      <p:tavLst>
                                        <p:tav tm="0">
                                          <p:val>
                                            <p:clrVal>
                                              <a:schemeClr val="accent2"/>
                                            </p:clrVal>
                                          </p:val>
                                        </p:tav>
                                        <p:tav tm="50000">
                                          <p:val>
                                            <p:clrVal>
                                              <a:schemeClr val="hlink"/>
                                            </p:clrVal>
                                          </p:val>
                                        </p:tav>
                                      </p:tavLst>
                                    </p:anim>
                                    <p:set>
                                      <p:cBhvr>
                                        <p:cTn id="38" dur="80"/>
                                        <p:tgtEl>
                                          <p:spTgt spid="1025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252" grpId="0"/>
      <p:bldP spid="10253" grpId="0"/>
      <p:bldP spid="10254" grpId="0"/>
      <p:bldP spid="10255" grpId="0"/>
      <p:bldP spid="1025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0" y="1752600"/>
            <a:ext cx="8839200" cy="406400"/>
          </a:xfrm>
          <a:prstGeom prst="rect">
            <a:avLst/>
          </a:prstGeom>
          <a:solidFill>
            <a:srgbClr val="00FFCC"/>
          </a:solidFill>
          <a:ln w="9525">
            <a:solidFill>
              <a:schemeClr val="tx1"/>
            </a:solidFill>
            <a:miter lim="800000"/>
            <a:headEnd/>
            <a:tailEnd/>
          </a:ln>
        </p:spPr>
        <p:txBody>
          <a:bodyPr>
            <a:spAutoFit/>
          </a:bodyPr>
          <a:lstStyle/>
          <a:p>
            <a:r>
              <a:rPr lang="vi-VN" sz="2000">
                <a:solidFill>
                  <a:srgbClr val="000000"/>
                </a:solidFill>
                <a:latin typeface="Times New Roman" pitchFamily="18" charset="0"/>
                <a:cs typeface="Times New Roman" pitchFamily="18" charset="0"/>
              </a:rPr>
              <a:t>Bài tập 5: </a:t>
            </a:r>
            <a:r>
              <a:rPr lang="vi-VN" sz="2000">
                <a:solidFill>
                  <a:srgbClr val="C00000"/>
                </a:solidFill>
                <a:latin typeface="Times New Roman" pitchFamily="18" charset="0"/>
                <a:cs typeface="Times New Roman" pitchFamily="18" charset="0"/>
              </a:rPr>
              <a:t>Hãy cùng bạn </a:t>
            </a:r>
            <a:r>
              <a:rPr lang="en-US" sz="2000">
                <a:solidFill>
                  <a:srgbClr val="C00000"/>
                </a:solidFill>
                <a:latin typeface="Times New Roman" pitchFamily="18" charset="0"/>
                <a:cs typeface="Times New Roman" pitchFamily="18" charset="0"/>
              </a:rPr>
              <a:t>đ</a:t>
            </a:r>
            <a:r>
              <a:rPr lang="vi-VN" sz="2000">
                <a:solidFill>
                  <a:srgbClr val="C00000"/>
                </a:solidFill>
                <a:latin typeface="Times New Roman" pitchFamily="18" charset="0"/>
                <a:cs typeface="Times New Roman" pitchFamily="18" charset="0"/>
              </a:rPr>
              <a:t>óng vai những tình huống sau</a:t>
            </a:r>
            <a:endParaRPr lang="en-US" sz="2000">
              <a:solidFill>
                <a:srgbClr val="C00000"/>
              </a:solidFill>
              <a:latin typeface="Times New Roman" pitchFamily="18" charset="0"/>
              <a:cs typeface="Times New Roman" pitchFamily="18" charset="0"/>
            </a:endParaRPr>
          </a:p>
        </p:txBody>
      </p:sp>
      <p:sp>
        <p:nvSpPr>
          <p:cNvPr id="11" name="Text Box 12"/>
          <p:cNvSpPr txBox="1">
            <a:spLocks noChangeArrowheads="1"/>
          </p:cNvSpPr>
          <p:nvPr/>
        </p:nvSpPr>
        <p:spPr bwMode="auto">
          <a:xfrm>
            <a:off x="0" y="2209800"/>
            <a:ext cx="4419600" cy="1474788"/>
          </a:xfrm>
          <a:prstGeom prst="rect">
            <a:avLst/>
          </a:prstGeom>
          <a:solidFill>
            <a:schemeClr val="accent1">
              <a:lumMod val="20000"/>
              <a:lumOff val="80000"/>
            </a:schemeClr>
          </a:solidFill>
          <a:ln w="9525">
            <a:solidFill>
              <a:schemeClr val="tx1"/>
            </a:solidFill>
            <a:miter lim="800000"/>
            <a:headEnd/>
            <a:tailEnd/>
          </a:ln>
        </p:spPr>
        <p:txBody>
          <a:bodyPr>
            <a:spAutoFit/>
          </a:bodyPr>
          <a:lstStyle/>
          <a:p>
            <a:r>
              <a:rPr lang="vi-VN" sz="1800">
                <a:solidFill>
                  <a:srgbClr val="C00000"/>
                </a:solidFill>
                <a:latin typeface="Times New Roman" pitchFamily="18" charset="0"/>
                <a:cs typeface="Times New Roman" pitchFamily="18" charset="0"/>
              </a:rPr>
              <a:t>Tình huống 1</a:t>
            </a:r>
            <a:r>
              <a:rPr lang="vi-VN" sz="1800">
                <a:solidFill>
                  <a:srgbClr val="000000"/>
                </a:solidFill>
                <a:latin typeface="Times New Roman" pitchFamily="18" charset="0"/>
                <a:cs typeface="Times New Roman" pitchFamily="18" charset="0"/>
              </a:rPr>
              <a:t>: Ở nhà, Hạnh được phân công quét nhà. Hôm nay Hạnh cảm thấy ngại nên nhờ mẹ làm hộ. </a:t>
            </a:r>
            <a:r>
              <a:rPr lang="vi-VN" sz="1800">
                <a:solidFill>
                  <a:srgbClr val="FF0000"/>
                </a:solidFill>
                <a:latin typeface="Times New Roman" pitchFamily="18" charset="0"/>
                <a:cs typeface="Times New Roman" pitchFamily="18" charset="0"/>
              </a:rPr>
              <a:t>Nếu em có mặt ở nhà Hạnh lúc đó, em sẽ khuyên bạn thế nào?</a:t>
            </a:r>
          </a:p>
        </p:txBody>
      </p:sp>
      <p:pic>
        <p:nvPicPr>
          <p:cNvPr id="12" name="Picture 3" descr="Tu lam lay viec cua minh"/>
          <p:cNvPicPr>
            <a:picLocks noChangeAspect="1" noChangeArrowheads="1"/>
          </p:cNvPicPr>
          <p:nvPr/>
        </p:nvPicPr>
        <p:blipFill>
          <a:blip r:embed="rId3"/>
          <a:srcRect/>
          <a:stretch>
            <a:fillRect/>
          </a:stretch>
        </p:blipFill>
        <p:spPr bwMode="auto">
          <a:xfrm>
            <a:off x="152400" y="3810000"/>
            <a:ext cx="4191000" cy="3048000"/>
          </a:xfrm>
          <a:prstGeom prst="rect">
            <a:avLst/>
          </a:prstGeom>
          <a:noFill/>
          <a:ln w="28575">
            <a:solidFill>
              <a:srgbClr val="FF00FF"/>
            </a:solidFill>
            <a:miter lim="800000"/>
            <a:headEnd/>
            <a:tailEnd/>
          </a:ln>
        </p:spPr>
      </p:pic>
      <p:sp>
        <p:nvSpPr>
          <p:cNvPr id="13" name="Text Box 4"/>
          <p:cNvSpPr txBox="1">
            <a:spLocks noChangeArrowheads="1"/>
          </p:cNvSpPr>
          <p:nvPr/>
        </p:nvSpPr>
        <p:spPr bwMode="auto">
          <a:xfrm>
            <a:off x="4572000" y="2209800"/>
            <a:ext cx="4419600" cy="1474788"/>
          </a:xfrm>
          <a:prstGeom prst="rect">
            <a:avLst/>
          </a:prstGeom>
          <a:solidFill>
            <a:schemeClr val="accent1">
              <a:lumMod val="20000"/>
              <a:lumOff val="80000"/>
            </a:schemeClr>
          </a:solidFill>
          <a:ln w="9525">
            <a:solidFill>
              <a:schemeClr val="tx1"/>
            </a:solidFill>
            <a:miter lim="800000"/>
            <a:headEnd/>
            <a:tailEnd/>
          </a:ln>
        </p:spPr>
        <p:txBody>
          <a:bodyPr>
            <a:spAutoFit/>
          </a:bodyPr>
          <a:lstStyle/>
          <a:p>
            <a:pPr>
              <a:spcBef>
                <a:spcPct val="50000"/>
              </a:spcBef>
              <a:buFontTx/>
              <a:buChar char="•"/>
            </a:pPr>
            <a:r>
              <a:rPr lang="en-US" sz="1800">
                <a:latin typeface="Times New Roman" pitchFamily="18" charset="0"/>
                <a:cs typeface="Times New Roman" pitchFamily="18" charset="0"/>
              </a:rPr>
              <a:t> </a:t>
            </a:r>
            <a:r>
              <a:rPr lang="vi-VN" sz="1800">
                <a:solidFill>
                  <a:srgbClr val="C00000"/>
                </a:solidFill>
                <a:latin typeface="Times New Roman" pitchFamily="18" charset="0"/>
                <a:cs typeface="Times New Roman" pitchFamily="18" charset="0"/>
              </a:rPr>
              <a:t>Tình huống 2 : </a:t>
            </a:r>
            <a:r>
              <a:rPr lang="vi-VN" sz="1800">
                <a:solidFill>
                  <a:srgbClr val="000000"/>
                </a:solidFill>
                <a:latin typeface="Times New Roman" pitchFamily="18" charset="0"/>
                <a:cs typeface="Times New Roman" pitchFamily="18" charset="0"/>
              </a:rPr>
              <a:t>Hôm nay, đến phiên Xuân làm trực nhật lớp. Tú bảo: “Nếu cậu cho tớ mượn chiếc ô tô đồ chơi của cậu thì tớ sẽ làm trực nhật thay cho”. </a:t>
            </a:r>
            <a:r>
              <a:rPr lang="vi-VN" sz="1800">
                <a:solidFill>
                  <a:srgbClr val="FF0000"/>
                </a:solidFill>
                <a:latin typeface="Times New Roman" pitchFamily="18" charset="0"/>
                <a:cs typeface="Times New Roman" pitchFamily="18" charset="0"/>
              </a:rPr>
              <a:t>Khi đó, bạn Xuân nên ứng xử thế nào?</a:t>
            </a:r>
            <a:endParaRPr lang="en-US" sz="1800">
              <a:solidFill>
                <a:srgbClr val="FF0000"/>
              </a:solidFill>
              <a:latin typeface="Times New Roman" pitchFamily="18" charset="0"/>
              <a:cs typeface="Times New Roman" pitchFamily="18" charset="0"/>
            </a:endParaRPr>
          </a:p>
        </p:txBody>
      </p:sp>
      <p:pic>
        <p:nvPicPr>
          <p:cNvPr id="14" name="Picture 3" descr="Tu lam lay viec cua minh"/>
          <p:cNvPicPr>
            <a:picLocks noChangeAspect="1" noChangeArrowheads="1"/>
          </p:cNvPicPr>
          <p:nvPr/>
        </p:nvPicPr>
        <p:blipFill>
          <a:blip r:embed="rId4"/>
          <a:srcRect/>
          <a:stretch>
            <a:fillRect/>
          </a:stretch>
        </p:blipFill>
        <p:spPr bwMode="auto">
          <a:xfrm>
            <a:off x="4495800" y="3810000"/>
            <a:ext cx="4495800" cy="3048000"/>
          </a:xfrm>
          <a:prstGeom prst="rect">
            <a:avLst/>
          </a:prstGeom>
          <a:noFill/>
          <a:ln w="28575">
            <a:solidFill>
              <a:srgbClr val="FF00FF"/>
            </a:solidFill>
            <a:miter lim="800000"/>
            <a:headEnd/>
            <a:tailEnd/>
          </a:ln>
        </p:spPr>
      </p:pic>
      <p:sp>
        <p:nvSpPr>
          <p:cNvPr id="2" name="Oval 3"/>
          <p:cNvSpPr>
            <a:spLocks noChangeArrowheads="1"/>
          </p:cNvSpPr>
          <p:nvPr/>
        </p:nvSpPr>
        <p:spPr bwMode="auto">
          <a:xfrm>
            <a:off x="1066800" y="990600"/>
            <a:ext cx="6629400" cy="533400"/>
          </a:xfrm>
          <a:prstGeom prst="ellipse">
            <a:avLst/>
          </a:prstGeom>
          <a:noFill/>
          <a:ln w="9525">
            <a:noFill/>
            <a:round/>
            <a:headEnd/>
            <a:tailEnd/>
          </a:ln>
        </p:spPr>
        <p:txBody>
          <a:bodyPr wrap="none" anchor="ctr"/>
          <a:lstStyle/>
          <a:p>
            <a:pPr algn="ctr"/>
            <a:r>
              <a:rPr lang="en-US" sz="3200">
                <a:solidFill>
                  <a:srgbClr val="FF0000"/>
                </a:solidFill>
                <a:latin typeface="Times New Roman" pitchFamily="18" charset="0"/>
                <a:cs typeface="Times New Roman" pitchFamily="18" charset="0"/>
              </a:rPr>
              <a:t>Tự làm lấy việc của mình (Tiết 2)</a:t>
            </a:r>
          </a:p>
        </p:txBody>
      </p:sp>
      <p:sp>
        <p:nvSpPr>
          <p:cNvPr id="11274" name="Rectangle 325"/>
          <p:cNvSpPr>
            <a:spLocks noChangeArrowheads="1"/>
          </p:cNvSpPr>
          <p:nvPr/>
        </p:nvSpPr>
        <p:spPr bwMode="auto">
          <a:xfrm>
            <a:off x="0" y="558800"/>
            <a:ext cx="9144000" cy="519113"/>
          </a:xfrm>
          <a:prstGeom prst="rect">
            <a:avLst/>
          </a:prstGeom>
          <a:noFill/>
          <a:ln w="9525">
            <a:noFill/>
            <a:miter lim="800000"/>
            <a:headEnd/>
            <a:tailEnd/>
          </a:ln>
        </p:spPr>
        <p:txBody>
          <a:bodyPr>
            <a:spAutoFit/>
          </a:bodyPr>
          <a:lstStyle/>
          <a:p>
            <a:pPr algn="ctr"/>
            <a:r>
              <a:rPr lang="en-US" sz="2800" u="sng">
                <a:solidFill>
                  <a:srgbClr val="0000FF"/>
                </a:solidFill>
                <a:latin typeface="Times New Roman" pitchFamily="18" charset="0"/>
                <a:cs typeface="Times New Roman" pitchFamily="18" charset="0"/>
              </a:rPr>
              <a:t>Đạo </a:t>
            </a:r>
            <a:r>
              <a:rPr lang="vi-VN" sz="2800" u="sng">
                <a:solidFill>
                  <a:srgbClr val="0000FF"/>
                </a:solidFill>
                <a:latin typeface="Times New Roman" pitchFamily="18" charset="0"/>
                <a:cs typeface="Times New Roman" pitchFamily="18" charset="0"/>
              </a:rPr>
              <a:t>đ</a:t>
            </a:r>
            <a:r>
              <a:rPr lang="en-US" sz="2800" u="sng">
                <a:solidFill>
                  <a:srgbClr val="0000FF"/>
                </a:solidFill>
                <a:latin typeface="Times New Roman" pitchFamily="18" charset="0"/>
                <a:cs typeface="Times New Roman" pitchFamily="18" charset="0"/>
              </a:rPr>
              <a:t>ức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152400" y="5397500"/>
            <a:ext cx="8915400" cy="1430338"/>
          </a:xfrm>
          <a:prstGeom prst="rect">
            <a:avLst/>
          </a:prstGeom>
          <a:solidFill>
            <a:srgbClr val="FFFF00"/>
          </a:solidFill>
          <a:ln w="57150">
            <a:solidFill>
              <a:srgbClr val="7030A0"/>
            </a:solidFill>
            <a:miter lim="800000"/>
            <a:headEnd/>
            <a:tailEnd/>
          </a:ln>
        </p:spPr>
        <p:txBody>
          <a:bodyPr>
            <a:spAutoFit/>
          </a:bodyPr>
          <a:lstStyle/>
          <a:p>
            <a:r>
              <a:rPr lang="en-US" sz="2800">
                <a:solidFill>
                  <a:srgbClr val="A50021"/>
                </a:solidFill>
                <a:latin typeface="Times New Roman" pitchFamily="18" charset="0"/>
                <a:cs typeface="Times New Roman" pitchFamily="18" charset="0"/>
              </a:rPr>
              <a:t>* </a:t>
            </a:r>
            <a:r>
              <a:rPr lang="vi-VN" sz="2800">
                <a:solidFill>
                  <a:srgbClr val="A50021"/>
                </a:solidFill>
                <a:latin typeface="Times New Roman" pitchFamily="18" charset="0"/>
                <a:cs typeface="Times New Roman" pitchFamily="18" charset="0"/>
              </a:rPr>
              <a:t>KẾT LUẬN</a:t>
            </a:r>
            <a:r>
              <a:rPr lang="vi-VN" sz="2800">
                <a:solidFill>
                  <a:srgbClr val="0000FF"/>
                </a:solidFill>
                <a:latin typeface="Times New Roman" pitchFamily="18" charset="0"/>
                <a:cs typeface="Times New Roman" pitchFamily="18" charset="0"/>
              </a:rPr>
              <a:t>: Nếu có mặt ở đó , các em cần khuyên Hạnh nên tự quét nhà vì đó là công việc mà Hạnh đã được giao . </a:t>
            </a:r>
          </a:p>
        </p:txBody>
      </p:sp>
      <p:sp>
        <p:nvSpPr>
          <p:cNvPr id="8" name="Text Box 12"/>
          <p:cNvSpPr txBox="1">
            <a:spLocks noChangeArrowheads="1"/>
          </p:cNvSpPr>
          <p:nvPr/>
        </p:nvSpPr>
        <p:spPr bwMode="auto">
          <a:xfrm>
            <a:off x="228600" y="1981200"/>
            <a:ext cx="3352800" cy="3022600"/>
          </a:xfrm>
          <a:prstGeom prst="rect">
            <a:avLst/>
          </a:prstGeom>
          <a:solidFill>
            <a:schemeClr val="accent1">
              <a:lumMod val="20000"/>
              <a:lumOff val="80000"/>
            </a:schemeClr>
          </a:solidFill>
          <a:ln w="9525">
            <a:solidFill>
              <a:schemeClr val="tx1"/>
            </a:solidFill>
            <a:miter lim="800000"/>
            <a:headEnd/>
            <a:tailEnd/>
          </a:ln>
        </p:spPr>
        <p:txBody>
          <a:bodyPr>
            <a:spAutoFit/>
          </a:bodyPr>
          <a:lstStyle/>
          <a:p>
            <a:r>
              <a:rPr lang="vi-VN" sz="2400">
                <a:solidFill>
                  <a:srgbClr val="C00000"/>
                </a:solidFill>
                <a:latin typeface="Times New Roman" pitchFamily="18" charset="0"/>
                <a:cs typeface="Times New Roman" pitchFamily="18" charset="0"/>
              </a:rPr>
              <a:t>Tình huống 1</a:t>
            </a:r>
            <a:r>
              <a:rPr lang="vi-VN" sz="2400">
                <a:solidFill>
                  <a:srgbClr val="000000"/>
                </a:solidFill>
                <a:latin typeface="Times New Roman" pitchFamily="18" charset="0"/>
                <a:cs typeface="Times New Roman" pitchFamily="18" charset="0"/>
              </a:rPr>
              <a:t>: </a:t>
            </a:r>
            <a:r>
              <a:rPr lang="vi-VN" sz="2400">
                <a:solidFill>
                  <a:srgbClr val="0000FF"/>
                </a:solidFill>
                <a:latin typeface="Times New Roman" pitchFamily="18" charset="0"/>
                <a:cs typeface="Times New Roman" pitchFamily="18" charset="0"/>
              </a:rPr>
              <a:t>Ở nhà, Hạnh được phân công quét nhà. Hôm nay Hạnh cảm thấy ngại nên nhờ mẹ làm hộ.</a:t>
            </a:r>
            <a:r>
              <a:rPr lang="vi-VN" sz="2400">
                <a:solidFill>
                  <a:srgbClr val="000000"/>
                </a:solidFill>
                <a:latin typeface="Times New Roman" pitchFamily="18" charset="0"/>
                <a:cs typeface="Times New Roman" pitchFamily="18" charset="0"/>
              </a:rPr>
              <a:t> </a:t>
            </a:r>
            <a:r>
              <a:rPr lang="vi-VN" sz="2400">
                <a:solidFill>
                  <a:srgbClr val="FF0000"/>
                </a:solidFill>
                <a:latin typeface="Times New Roman" pitchFamily="18" charset="0"/>
                <a:cs typeface="Times New Roman" pitchFamily="18" charset="0"/>
              </a:rPr>
              <a:t>Nếu em có mặt ở nhà Hạnh lúc đó, em sẽ khuyên bạn thế nào?</a:t>
            </a:r>
          </a:p>
        </p:txBody>
      </p:sp>
      <p:pic>
        <p:nvPicPr>
          <p:cNvPr id="9" name="Picture 3" descr="Tu lam lay viec cua minh"/>
          <p:cNvPicPr>
            <a:picLocks noChangeAspect="1" noChangeArrowheads="1"/>
          </p:cNvPicPr>
          <p:nvPr/>
        </p:nvPicPr>
        <p:blipFill>
          <a:blip r:embed="rId3"/>
          <a:srcRect/>
          <a:stretch>
            <a:fillRect/>
          </a:stretch>
        </p:blipFill>
        <p:spPr bwMode="auto">
          <a:xfrm>
            <a:off x="3733800" y="2057400"/>
            <a:ext cx="5410200" cy="3276600"/>
          </a:xfrm>
          <a:prstGeom prst="rect">
            <a:avLst/>
          </a:prstGeom>
          <a:noFill/>
          <a:ln w="28575">
            <a:solidFill>
              <a:srgbClr val="FF00FF"/>
            </a:solidFill>
            <a:miter lim="800000"/>
            <a:headEnd/>
            <a:tailEnd/>
          </a:ln>
        </p:spPr>
      </p:pic>
      <p:sp>
        <p:nvSpPr>
          <p:cNvPr id="11" name="Oval 3"/>
          <p:cNvSpPr>
            <a:spLocks noChangeArrowheads="1"/>
          </p:cNvSpPr>
          <p:nvPr/>
        </p:nvSpPr>
        <p:spPr bwMode="auto">
          <a:xfrm>
            <a:off x="1066800" y="990600"/>
            <a:ext cx="6629400" cy="533400"/>
          </a:xfrm>
          <a:prstGeom prst="ellipse">
            <a:avLst/>
          </a:prstGeom>
          <a:noFill/>
          <a:ln w="9525">
            <a:noFill/>
            <a:round/>
            <a:headEnd/>
            <a:tailEnd/>
          </a:ln>
        </p:spPr>
        <p:txBody>
          <a:bodyPr wrap="none" anchor="ctr"/>
          <a:lstStyle/>
          <a:p>
            <a:pPr algn="ctr"/>
            <a:r>
              <a:rPr lang="en-US" sz="3200">
                <a:solidFill>
                  <a:srgbClr val="FF0000"/>
                </a:solidFill>
                <a:latin typeface="Times New Roman" pitchFamily="18" charset="0"/>
                <a:cs typeface="Times New Roman" pitchFamily="18" charset="0"/>
              </a:rPr>
              <a:t>Tự làm lấy việc của mình (Tiết 2)</a:t>
            </a:r>
          </a:p>
        </p:txBody>
      </p:sp>
      <p:sp>
        <p:nvSpPr>
          <p:cNvPr id="12295" name="Rectangle 325"/>
          <p:cNvSpPr>
            <a:spLocks noChangeArrowheads="1"/>
          </p:cNvSpPr>
          <p:nvPr/>
        </p:nvSpPr>
        <p:spPr bwMode="auto">
          <a:xfrm>
            <a:off x="0" y="558800"/>
            <a:ext cx="9144000" cy="519113"/>
          </a:xfrm>
          <a:prstGeom prst="rect">
            <a:avLst/>
          </a:prstGeom>
          <a:noFill/>
          <a:ln w="9525">
            <a:noFill/>
            <a:miter lim="800000"/>
            <a:headEnd/>
            <a:tailEnd/>
          </a:ln>
        </p:spPr>
        <p:txBody>
          <a:bodyPr>
            <a:spAutoFit/>
          </a:bodyPr>
          <a:lstStyle/>
          <a:p>
            <a:pPr algn="ctr"/>
            <a:r>
              <a:rPr lang="en-US" sz="2800" u="sng">
                <a:solidFill>
                  <a:srgbClr val="0000FF"/>
                </a:solidFill>
                <a:latin typeface="Times New Roman" pitchFamily="18" charset="0"/>
                <a:cs typeface="Times New Roman" pitchFamily="18" charset="0"/>
              </a:rPr>
              <a:t>Đạo </a:t>
            </a:r>
            <a:r>
              <a:rPr lang="vi-VN" sz="2800" u="sng">
                <a:solidFill>
                  <a:srgbClr val="0000FF"/>
                </a:solidFill>
                <a:latin typeface="Times New Roman" pitchFamily="18" charset="0"/>
                <a:cs typeface="Times New Roman" pitchFamily="18" charset="0"/>
              </a:rPr>
              <a:t>đ</a:t>
            </a:r>
            <a:r>
              <a:rPr lang="en-US" sz="2800" u="sng">
                <a:solidFill>
                  <a:srgbClr val="0000FF"/>
                </a:solidFill>
                <a:latin typeface="Times New Roman" pitchFamily="18" charset="0"/>
                <a:cs typeface="Times New Roman" pitchFamily="18" charset="0"/>
              </a:rPr>
              <a:t>ức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52400" y="5751513"/>
            <a:ext cx="8839200" cy="1003300"/>
          </a:xfrm>
          <a:prstGeom prst="rect">
            <a:avLst/>
          </a:prstGeom>
          <a:solidFill>
            <a:srgbClr val="FFFF00"/>
          </a:solidFill>
          <a:ln w="57150">
            <a:solidFill>
              <a:srgbClr val="7030A0"/>
            </a:solidFill>
            <a:miter lim="800000"/>
            <a:headEnd/>
            <a:tailEnd/>
          </a:ln>
        </p:spPr>
        <p:txBody>
          <a:bodyPr>
            <a:spAutoFit/>
          </a:bodyPr>
          <a:lstStyle/>
          <a:p>
            <a:pPr>
              <a:spcBef>
                <a:spcPct val="50000"/>
              </a:spcBef>
            </a:pPr>
            <a:r>
              <a:rPr lang="vi-VN" sz="2800">
                <a:solidFill>
                  <a:srgbClr val="0070C0"/>
                </a:solidFill>
                <a:latin typeface="Times New Roman" pitchFamily="18" charset="0"/>
                <a:cs typeface="Times New Roman" pitchFamily="18" charset="0"/>
              </a:rPr>
              <a:t>- </a:t>
            </a:r>
            <a:r>
              <a:rPr lang="vi-VN" sz="2800">
                <a:solidFill>
                  <a:srgbClr val="C00000"/>
                </a:solidFill>
                <a:latin typeface="Times New Roman" pitchFamily="18" charset="0"/>
                <a:cs typeface="Times New Roman" pitchFamily="18" charset="0"/>
              </a:rPr>
              <a:t>KẾT LUẬN: </a:t>
            </a:r>
            <a:r>
              <a:rPr lang="vi-VN" sz="2800">
                <a:solidFill>
                  <a:srgbClr val="002060"/>
                </a:solidFill>
                <a:latin typeface="Times New Roman" pitchFamily="18" charset="0"/>
                <a:cs typeface="Times New Roman" pitchFamily="18" charset="0"/>
              </a:rPr>
              <a:t>Xuân nên tự làm trực nhật lớp và cho bạn mượn đồ chơi .</a:t>
            </a:r>
          </a:p>
        </p:txBody>
      </p:sp>
      <p:sp>
        <p:nvSpPr>
          <p:cNvPr id="5" name="Text Box 4"/>
          <p:cNvSpPr txBox="1">
            <a:spLocks noChangeArrowheads="1"/>
          </p:cNvSpPr>
          <p:nvPr/>
        </p:nvSpPr>
        <p:spPr bwMode="auto">
          <a:xfrm>
            <a:off x="152400" y="2057400"/>
            <a:ext cx="4267200" cy="3517900"/>
          </a:xfrm>
          <a:prstGeom prst="rect">
            <a:avLst/>
          </a:prstGeom>
          <a:solidFill>
            <a:schemeClr val="accent1">
              <a:lumMod val="20000"/>
              <a:lumOff val="80000"/>
            </a:schemeClr>
          </a:solidFill>
          <a:ln w="9525">
            <a:solidFill>
              <a:schemeClr val="tx1"/>
            </a:solidFill>
            <a:miter lim="800000"/>
            <a:headEnd/>
            <a:tailEnd/>
          </a:ln>
        </p:spPr>
        <p:txBody>
          <a:bodyPr>
            <a:spAutoFit/>
          </a:bodyPr>
          <a:lstStyle/>
          <a:p>
            <a:pPr>
              <a:spcBef>
                <a:spcPct val="50000"/>
              </a:spcBef>
              <a:buFontTx/>
              <a:buChar char="•"/>
            </a:pPr>
            <a:r>
              <a:rPr lang="en-US" sz="2800">
                <a:latin typeface="Times New Roman" pitchFamily="18" charset="0"/>
                <a:cs typeface="Times New Roman" pitchFamily="18" charset="0"/>
              </a:rPr>
              <a:t> </a:t>
            </a:r>
            <a:r>
              <a:rPr lang="vi-VN" sz="2800">
                <a:solidFill>
                  <a:srgbClr val="C00000"/>
                </a:solidFill>
                <a:latin typeface="Times New Roman" pitchFamily="18" charset="0"/>
                <a:cs typeface="Times New Roman" pitchFamily="18" charset="0"/>
              </a:rPr>
              <a:t>Tình huống 2 : </a:t>
            </a:r>
            <a:r>
              <a:rPr lang="vi-VN" sz="2800">
                <a:solidFill>
                  <a:srgbClr val="000000"/>
                </a:solidFill>
                <a:latin typeface="Times New Roman" pitchFamily="18" charset="0"/>
                <a:cs typeface="Times New Roman" pitchFamily="18" charset="0"/>
              </a:rPr>
              <a:t>Hôm nay, đến phiên Xuân làm trực nhật lớp. Tú bảo: “Nếu cậu cho tớ mượn chiếc ô tô đồ chơi của cậu thì tớ sẽ làm trực nhật thay cho”. </a:t>
            </a:r>
            <a:r>
              <a:rPr lang="vi-VN" sz="2800">
                <a:solidFill>
                  <a:srgbClr val="FF0000"/>
                </a:solidFill>
                <a:latin typeface="Times New Roman" pitchFamily="18" charset="0"/>
                <a:cs typeface="Times New Roman" pitchFamily="18" charset="0"/>
              </a:rPr>
              <a:t>Khi đó, bạn Xuân nên ứng xử thế nào?</a:t>
            </a:r>
            <a:endParaRPr lang="en-US" sz="2800">
              <a:solidFill>
                <a:srgbClr val="FF0000"/>
              </a:solidFill>
              <a:latin typeface="Times New Roman" pitchFamily="18" charset="0"/>
              <a:cs typeface="Times New Roman" pitchFamily="18" charset="0"/>
            </a:endParaRPr>
          </a:p>
        </p:txBody>
      </p:sp>
      <p:pic>
        <p:nvPicPr>
          <p:cNvPr id="6" name="Picture 3" descr="Tu lam lay viec cua minh"/>
          <p:cNvPicPr>
            <a:picLocks noChangeAspect="1" noChangeArrowheads="1"/>
          </p:cNvPicPr>
          <p:nvPr/>
        </p:nvPicPr>
        <p:blipFill>
          <a:blip r:embed="rId3"/>
          <a:srcRect/>
          <a:stretch>
            <a:fillRect/>
          </a:stretch>
        </p:blipFill>
        <p:spPr bwMode="auto">
          <a:xfrm>
            <a:off x="4495800" y="1981200"/>
            <a:ext cx="4495800" cy="3657600"/>
          </a:xfrm>
          <a:prstGeom prst="rect">
            <a:avLst/>
          </a:prstGeom>
          <a:noFill/>
          <a:ln w="28575">
            <a:solidFill>
              <a:srgbClr val="FF00FF"/>
            </a:solidFill>
            <a:miter lim="800000"/>
            <a:headEnd/>
            <a:tailEnd/>
          </a:ln>
        </p:spPr>
      </p:pic>
      <p:sp>
        <p:nvSpPr>
          <p:cNvPr id="11" name="Oval 3"/>
          <p:cNvSpPr>
            <a:spLocks noChangeArrowheads="1"/>
          </p:cNvSpPr>
          <p:nvPr/>
        </p:nvSpPr>
        <p:spPr bwMode="auto">
          <a:xfrm>
            <a:off x="1066800" y="990600"/>
            <a:ext cx="6629400" cy="533400"/>
          </a:xfrm>
          <a:prstGeom prst="ellipse">
            <a:avLst/>
          </a:prstGeom>
          <a:noFill/>
          <a:ln w="9525">
            <a:noFill/>
            <a:round/>
            <a:headEnd/>
            <a:tailEnd/>
          </a:ln>
        </p:spPr>
        <p:txBody>
          <a:bodyPr wrap="none" anchor="ctr"/>
          <a:lstStyle/>
          <a:p>
            <a:pPr algn="ctr"/>
            <a:r>
              <a:rPr lang="en-US" sz="3200">
                <a:solidFill>
                  <a:srgbClr val="FF0000"/>
                </a:solidFill>
                <a:latin typeface="Times New Roman" pitchFamily="18" charset="0"/>
                <a:cs typeface="Times New Roman" pitchFamily="18" charset="0"/>
              </a:rPr>
              <a:t>Tự làm lấy việc của mình (Tiết 2)</a:t>
            </a:r>
          </a:p>
        </p:txBody>
      </p:sp>
      <p:sp>
        <p:nvSpPr>
          <p:cNvPr id="13319" name="Rectangle 325"/>
          <p:cNvSpPr>
            <a:spLocks noChangeArrowheads="1"/>
          </p:cNvSpPr>
          <p:nvPr/>
        </p:nvSpPr>
        <p:spPr bwMode="auto">
          <a:xfrm>
            <a:off x="0" y="558800"/>
            <a:ext cx="9144000" cy="519113"/>
          </a:xfrm>
          <a:prstGeom prst="rect">
            <a:avLst/>
          </a:prstGeom>
          <a:noFill/>
          <a:ln w="9525">
            <a:noFill/>
            <a:miter lim="800000"/>
            <a:headEnd/>
            <a:tailEnd/>
          </a:ln>
        </p:spPr>
        <p:txBody>
          <a:bodyPr>
            <a:spAutoFit/>
          </a:bodyPr>
          <a:lstStyle/>
          <a:p>
            <a:pPr algn="ctr"/>
            <a:r>
              <a:rPr lang="en-US" sz="2800" u="sng">
                <a:solidFill>
                  <a:srgbClr val="0000FF"/>
                </a:solidFill>
                <a:latin typeface="Times New Roman" pitchFamily="18" charset="0"/>
                <a:cs typeface="Times New Roman" pitchFamily="18" charset="0"/>
              </a:rPr>
              <a:t>Đạo </a:t>
            </a:r>
            <a:r>
              <a:rPr lang="vi-VN" sz="2800" u="sng">
                <a:solidFill>
                  <a:srgbClr val="0000FF"/>
                </a:solidFill>
                <a:latin typeface="Times New Roman" pitchFamily="18" charset="0"/>
                <a:cs typeface="Times New Roman" pitchFamily="18" charset="0"/>
              </a:rPr>
              <a:t>đ</a:t>
            </a:r>
            <a:r>
              <a:rPr lang="en-US" sz="2800" u="sng">
                <a:solidFill>
                  <a:srgbClr val="0000FF"/>
                </a:solidFill>
                <a:latin typeface="Times New Roman" pitchFamily="18" charset="0"/>
                <a:cs typeface="Times New Roman" pitchFamily="18" charset="0"/>
              </a:rPr>
              <a:t>ức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amond(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iterate type="lt">
                                    <p:tmPct val="0"/>
                                  </p:iterate>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152400" y="76200"/>
            <a:ext cx="5791200" cy="457200"/>
          </a:xfrm>
          <a:prstGeom prst="rect">
            <a:avLst/>
          </a:prstGeom>
          <a:solidFill>
            <a:schemeClr val="bg2"/>
          </a:solidFill>
          <a:ln w="9525">
            <a:solidFill>
              <a:schemeClr val="tx1"/>
            </a:solidFill>
            <a:miter lim="800000"/>
            <a:headEnd/>
            <a:tailEnd/>
          </a:ln>
        </p:spPr>
        <p:txBody>
          <a:bodyPr wrap="none" anchor="ctr"/>
          <a:lstStyle/>
          <a:p>
            <a:pPr algn="ctr"/>
            <a:r>
              <a:rPr lang="en-US" sz="2800">
                <a:latin typeface="Times New Roman" pitchFamily="18" charset="0"/>
                <a:cs typeface="Times New Roman" pitchFamily="18" charset="0"/>
              </a:rPr>
              <a:t>HOẠT ĐỘNG 3: BÀY TỎ Ý KIẾN </a:t>
            </a:r>
          </a:p>
        </p:txBody>
      </p:sp>
      <p:sp>
        <p:nvSpPr>
          <p:cNvPr id="15364" name="Text Box 5"/>
          <p:cNvSpPr txBox="1">
            <a:spLocks noChangeArrowheads="1"/>
          </p:cNvSpPr>
          <p:nvPr/>
        </p:nvSpPr>
        <p:spPr bwMode="auto">
          <a:xfrm>
            <a:off x="152400" y="609600"/>
            <a:ext cx="8991600" cy="955675"/>
          </a:xfrm>
          <a:prstGeom prst="rect">
            <a:avLst/>
          </a:prstGeom>
          <a:solidFill>
            <a:srgbClr val="00FFCC"/>
          </a:solidFill>
          <a:ln w="9525">
            <a:solidFill>
              <a:schemeClr val="tx1"/>
            </a:solidFill>
            <a:miter lim="800000"/>
            <a:headEnd/>
            <a:tailEnd/>
          </a:ln>
        </p:spPr>
        <p:txBody>
          <a:bodyPr>
            <a:spAutoFit/>
          </a:bodyPr>
          <a:lstStyle/>
          <a:p>
            <a:pPr>
              <a:spcBef>
                <a:spcPct val="50000"/>
              </a:spcBef>
            </a:pPr>
            <a:r>
              <a:rPr lang="vi-VN" sz="2800">
                <a:latin typeface="Times New Roman" pitchFamily="18" charset="0"/>
                <a:cs typeface="Times New Roman" pitchFamily="18" charset="0"/>
              </a:rPr>
              <a:t>Bài tập 6: </a:t>
            </a:r>
            <a:r>
              <a:rPr lang="vi-VN" sz="2800">
                <a:solidFill>
                  <a:srgbClr val="C00000"/>
                </a:solidFill>
                <a:latin typeface="Times New Roman" pitchFamily="18" charset="0"/>
                <a:cs typeface="Times New Roman" pitchFamily="18" charset="0"/>
              </a:rPr>
              <a:t>H</a:t>
            </a:r>
            <a:r>
              <a:rPr lang="en-US" sz="2800">
                <a:solidFill>
                  <a:srgbClr val="C00000"/>
                </a:solidFill>
                <a:latin typeface="Times New Roman" pitchFamily="18" charset="0"/>
                <a:cs typeface="Times New Roman" pitchFamily="18" charset="0"/>
              </a:rPr>
              <a:t>ã</a:t>
            </a:r>
            <a:r>
              <a:rPr lang="vi-VN" sz="2800">
                <a:solidFill>
                  <a:srgbClr val="C00000"/>
                </a:solidFill>
                <a:latin typeface="Times New Roman" pitchFamily="18" charset="0"/>
                <a:cs typeface="Times New Roman" pitchFamily="18" charset="0"/>
              </a:rPr>
              <a:t>y viết v</a:t>
            </a:r>
            <a:r>
              <a:rPr lang="en-US" sz="2800">
                <a:solidFill>
                  <a:srgbClr val="C00000"/>
                </a:solidFill>
                <a:latin typeface="Times New Roman" pitchFamily="18" charset="0"/>
                <a:cs typeface="Times New Roman" pitchFamily="18" charset="0"/>
              </a:rPr>
              <a:t>à</a:t>
            </a:r>
            <a:r>
              <a:rPr lang="vi-VN" sz="2800">
                <a:solidFill>
                  <a:srgbClr val="C00000"/>
                </a:solidFill>
                <a:latin typeface="Times New Roman" pitchFamily="18" charset="0"/>
                <a:cs typeface="Times New Roman" pitchFamily="18" charset="0"/>
              </a:rPr>
              <a:t>o      dấu </a:t>
            </a:r>
            <a:r>
              <a:rPr lang="en-US" sz="2800">
                <a:solidFill>
                  <a:srgbClr val="C00000"/>
                </a:solidFill>
                <a:latin typeface="Times New Roman" pitchFamily="18" charset="0"/>
                <a:cs typeface="Times New Roman" pitchFamily="18" charset="0"/>
              </a:rPr>
              <a:t>   </a:t>
            </a:r>
            <a:r>
              <a:rPr lang="vi-VN" sz="2800">
                <a:solidFill>
                  <a:srgbClr val="C00000"/>
                </a:solidFill>
                <a:latin typeface="Times New Roman" pitchFamily="18" charset="0"/>
                <a:cs typeface="Times New Roman" pitchFamily="18" charset="0"/>
              </a:rPr>
              <a:t> </a:t>
            </a:r>
            <a:r>
              <a:rPr lang="en-US" sz="2800">
                <a:solidFill>
                  <a:srgbClr val="C00000"/>
                </a:solidFill>
                <a:latin typeface="Times New Roman" pitchFamily="18" charset="0"/>
                <a:cs typeface="Times New Roman" pitchFamily="18" charset="0"/>
              </a:rPr>
              <a:t>    </a:t>
            </a:r>
            <a:r>
              <a:rPr lang="vi-VN" sz="2800">
                <a:solidFill>
                  <a:srgbClr val="C00000"/>
                </a:solidFill>
                <a:latin typeface="Times New Roman" pitchFamily="18" charset="0"/>
                <a:cs typeface="Times New Roman" pitchFamily="18" charset="0"/>
              </a:rPr>
              <a:t>trước ý kiến m</a:t>
            </a:r>
            <a:r>
              <a:rPr lang="en-US" sz="2800">
                <a:solidFill>
                  <a:srgbClr val="C00000"/>
                </a:solidFill>
                <a:latin typeface="Times New Roman" pitchFamily="18" charset="0"/>
                <a:cs typeface="Times New Roman" pitchFamily="18" charset="0"/>
              </a:rPr>
              <a:t>à</a:t>
            </a:r>
            <a:r>
              <a:rPr lang="vi-VN" sz="2800">
                <a:solidFill>
                  <a:srgbClr val="C00000"/>
                </a:solidFill>
                <a:latin typeface="Times New Roman" pitchFamily="18" charset="0"/>
                <a:cs typeface="Times New Roman" pitchFamily="18" charset="0"/>
              </a:rPr>
              <a:t> em</a:t>
            </a:r>
            <a:r>
              <a:rPr lang="en-US" sz="2800">
                <a:solidFill>
                  <a:srgbClr val="C00000"/>
                </a:solidFill>
                <a:latin typeface="Times New Roman" pitchFamily="18" charset="0"/>
                <a:cs typeface="Times New Roman" pitchFamily="18" charset="0"/>
              </a:rPr>
              <a:t> </a:t>
            </a:r>
            <a:r>
              <a:rPr lang="vi-VN" sz="2800">
                <a:solidFill>
                  <a:srgbClr val="C00000"/>
                </a:solidFill>
                <a:latin typeface="Times New Roman" pitchFamily="18" charset="0"/>
                <a:cs typeface="Times New Roman" pitchFamily="18" charset="0"/>
              </a:rPr>
              <a:t>đồng ý, dấu </a:t>
            </a:r>
            <a:r>
              <a:rPr lang="en-US" sz="2800">
                <a:solidFill>
                  <a:srgbClr val="C00000"/>
                </a:solidFill>
                <a:latin typeface="Times New Roman" pitchFamily="18" charset="0"/>
                <a:cs typeface="Times New Roman" pitchFamily="18" charset="0"/>
              </a:rPr>
              <a:t> </a:t>
            </a:r>
            <a:r>
              <a:rPr lang="vi-VN" sz="2800">
                <a:solidFill>
                  <a:srgbClr val="C00000"/>
                </a:solidFill>
                <a:latin typeface="Times New Roman" pitchFamily="18" charset="0"/>
                <a:cs typeface="Times New Roman" pitchFamily="18" charset="0"/>
              </a:rPr>
              <a:t> </a:t>
            </a:r>
            <a:r>
              <a:rPr lang="en-US" sz="2800">
                <a:solidFill>
                  <a:srgbClr val="C00000"/>
                </a:solidFill>
                <a:latin typeface="Times New Roman" pitchFamily="18" charset="0"/>
                <a:cs typeface="Times New Roman" pitchFamily="18" charset="0"/>
              </a:rPr>
              <a:t>    </a:t>
            </a:r>
            <a:r>
              <a:rPr lang="vi-VN" sz="2800">
                <a:solidFill>
                  <a:srgbClr val="C00000"/>
                </a:solidFill>
                <a:latin typeface="Times New Roman" pitchFamily="18" charset="0"/>
                <a:cs typeface="Times New Roman" pitchFamily="18" charset="0"/>
              </a:rPr>
              <a:t>trước ý kiến em kh</a:t>
            </a:r>
            <a:r>
              <a:rPr lang="en-US" sz="2800">
                <a:solidFill>
                  <a:srgbClr val="C00000"/>
                </a:solidFill>
                <a:latin typeface="Times New Roman" pitchFamily="18" charset="0"/>
                <a:cs typeface="Times New Roman" pitchFamily="18" charset="0"/>
              </a:rPr>
              <a:t>ô</a:t>
            </a:r>
            <a:r>
              <a:rPr lang="vi-VN" sz="2800">
                <a:solidFill>
                  <a:srgbClr val="C00000"/>
                </a:solidFill>
                <a:latin typeface="Times New Roman" pitchFamily="18" charset="0"/>
                <a:cs typeface="Times New Roman" pitchFamily="18" charset="0"/>
              </a:rPr>
              <a:t>ng đồng ý:</a:t>
            </a:r>
            <a:endParaRPr lang="en-US" sz="2800">
              <a:solidFill>
                <a:srgbClr val="FF0000"/>
              </a:solidFill>
              <a:latin typeface="Times New Roman" pitchFamily="18" charset="0"/>
              <a:cs typeface="Times New Roman" pitchFamily="18" charset="0"/>
            </a:endParaRPr>
          </a:p>
        </p:txBody>
      </p:sp>
      <p:sp>
        <p:nvSpPr>
          <p:cNvPr id="14359" name="Rectangle 11"/>
          <p:cNvSpPr>
            <a:spLocks noChangeArrowheads="1"/>
          </p:cNvSpPr>
          <p:nvPr/>
        </p:nvSpPr>
        <p:spPr bwMode="auto">
          <a:xfrm>
            <a:off x="3906838" y="660400"/>
            <a:ext cx="284162" cy="381000"/>
          </a:xfrm>
          <a:prstGeom prst="rect">
            <a:avLst/>
          </a:prstGeom>
          <a:noFill/>
          <a:ln w="38100">
            <a:solidFill>
              <a:schemeClr val="tx1"/>
            </a:solidFill>
            <a:miter lim="800000"/>
            <a:headEnd/>
            <a:tailEnd/>
          </a:ln>
        </p:spPr>
        <p:txBody>
          <a:bodyPr wrap="none" anchor="ctr"/>
          <a:lstStyle/>
          <a:p>
            <a:endParaRPr lang="en-US" sz="2800"/>
          </a:p>
        </p:txBody>
      </p:sp>
      <p:grpSp>
        <p:nvGrpSpPr>
          <p:cNvPr id="3" name="Group 21"/>
          <p:cNvGrpSpPr>
            <a:grpSpLocks/>
          </p:cNvGrpSpPr>
          <p:nvPr/>
        </p:nvGrpSpPr>
        <p:grpSpPr bwMode="auto">
          <a:xfrm>
            <a:off x="152400" y="1752600"/>
            <a:ext cx="8839200" cy="863600"/>
            <a:chOff x="152400" y="1752600"/>
            <a:chExt cx="8839200" cy="863965"/>
          </a:xfrm>
        </p:grpSpPr>
        <p:sp>
          <p:nvSpPr>
            <p:cNvPr id="14356" name="Text Box 4"/>
            <p:cNvSpPr txBox="1">
              <a:spLocks noChangeArrowheads="1"/>
            </p:cNvSpPr>
            <p:nvPr/>
          </p:nvSpPr>
          <p:spPr bwMode="auto">
            <a:xfrm>
              <a:off x="685800" y="1752600"/>
              <a:ext cx="8305800" cy="863965"/>
            </a:xfrm>
            <a:prstGeom prst="rect">
              <a:avLst/>
            </a:prstGeom>
            <a:solidFill>
              <a:srgbClr val="FFFFCC"/>
            </a:solidFill>
            <a:ln w="9525">
              <a:solidFill>
                <a:schemeClr val="tx1"/>
              </a:solidFill>
              <a:miter lim="800000"/>
              <a:headEnd/>
              <a:tailEnd/>
            </a:ln>
          </p:spPr>
          <p:txBody>
            <a:bodyPr>
              <a:spAutoFit/>
            </a:bodyPr>
            <a:lstStyle/>
            <a:p>
              <a:r>
                <a:rPr lang="en-US" sz="2500">
                  <a:latin typeface="Times New Roman" pitchFamily="18" charset="0"/>
                  <a:cs typeface="Times New Roman" pitchFamily="18" charset="0"/>
                </a:rPr>
                <a:t>a) Tự lập kế hoạch, phân công nhiệm vụ cho nhau là một biểu hiện tự làm lấy việc của mình.</a:t>
              </a:r>
            </a:p>
          </p:txBody>
        </p:sp>
        <p:sp>
          <p:nvSpPr>
            <p:cNvPr id="14357" name="Rectangle 11"/>
            <p:cNvSpPr>
              <a:spLocks noChangeArrowheads="1"/>
            </p:cNvSpPr>
            <p:nvPr/>
          </p:nvSpPr>
          <p:spPr bwMode="auto">
            <a:xfrm>
              <a:off x="152400" y="1981200"/>
              <a:ext cx="457200" cy="457200"/>
            </a:xfrm>
            <a:prstGeom prst="rect">
              <a:avLst/>
            </a:prstGeom>
            <a:noFill/>
            <a:ln w="38100">
              <a:solidFill>
                <a:schemeClr val="tx1"/>
              </a:solidFill>
              <a:miter lim="800000"/>
              <a:headEnd/>
              <a:tailEnd/>
            </a:ln>
          </p:spPr>
          <p:txBody>
            <a:bodyPr wrap="none" anchor="ctr"/>
            <a:lstStyle/>
            <a:p>
              <a:endParaRPr lang="en-US" sz="2500">
                <a:latin typeface="Times New Roman" pitchFamily="18" charset="0"/>
                <a:cs typeface="Times New Roman" pitchFamily="18" charset="0"/>
              </a:endParaRPr>
            </a:p>
          </p:txBody>
        </p:sp>
      </p:grpSp>
      <p:grpSp>
        <p:nvGrpSpPr>
          <p:cNvPr id="4" name="Group 24"/>
          <p:cNvGrpSpPr>
            <a:grpSpLocks/>
          </p:cNvGrpSpPr>
          <p:nvPr/>
        </p:nvGrpSpPr>
        <p:grpSpPr bwMode="auto">
          <a:xfrm>
            <a:off x="152400" y="4460875"/>
            <a:ext cx="8839200" cy="492125"/>
            <a:chOff x="152400" y="4460557"/>
            <a:chExt cx="8839200" cy="492443"/>
          </a:xfrm>
        </p:grpSpPr>
        <p:sp>
          <p:nvSpPr>
            <p:cNvPr id="14354" name="Text Box 10"/>
            <p:cNvSpPr txBox="1">
              <a:spLocks noChangeArrowheads="1"/>
            </p:cNvSpPr>
            <p:nvPr/>
          </p:nvSpPr>
          <p:spPr bwMode="auto">
            <a:xfrm>
              <a:off x="685800" y="4460557"/>
              <a:ext cx="8305800" cy="482912"/>
            </a:xfrm>
            <a:prstGeom prst="rect">
              <a:avLst/>
            </a:prstGeom>
            <a:solidFill>
              <a:srgbClr val="FFFFCC"/>
            </a:solidFill>
            <a:ln w="9525">
              <a:solidFill>
                <a:schemeClr val="tx1"/>
              </a:solidFill>
              <a:miter lim="800000"/>
              <a:headEnd/>
              <a:tailEnd/>
            </a:ln>
          </p:spPr>
          <p:txBody>
            <a:bodyPr>
              <a:spAutoFit/>
            </a:bodyPr>
            <a:lstStyle/>
            <a:p>
              <a:r>
                <a:rPr lang="en-US" sz="2500">
                  <a:latin typeface="Times New Roman" pitchFamily="18" charset="0"/>
                  <a:cs typeface="Times New Roman" pitchFamily="18" charset="0"/>
                </a:rPr>
                <a:t>d) Chỉ cần tự làm lấy những việc mà mình yêu thích. </a:t>
              </a:r>
            </a:p>
          </p:txBody>
        </p:sp>
        <p:sp>
          <p:nvSpPr>
            <p:cNvPr id="14355" name="Rectangle 11"/>
            <p:cNvSpPr>
              <a:spLocks noChangeArrowheads="1"/>
            </p:cNvSpPr>
            <p:nvPr/>
          </p:nvSpPr>
          <p:spPr bwMode="auto">
            <a:xfrm>
              <a:off x="152400" y="4495800"/>
              <a:ext cx="457200" cy="457200"/>
            </a:xfrm>
            <a:prstGeom prst="rect">
              <a:avLst/>
            </a:prstGeom>
            <a:noFill/>
            <a:ln w="38100">
              <a:solidFill>
                <a:schemeClr val="tx1"/>
              </a:solidFill>
              <a:miter lim="800000"/>
              <a:headEnd/>
              <a:tailEnd/>
            </a:ln>
          </p:spPr>
          <p:txBody>
            <a:bodyPr wrap="none" anchor="ctr"/>
            <a:lstStyle/>
            <a:p>
              <a:endParaRPr lang="en-US" sz="2500">
                <a:latin typeface="Times New Roman" pitchFamily="18" charset="0"/>
                <a:cs typeface="Times New Roman" pitchFamily="18" charset="0"/>
              </a:endParaRPr>
            </a:p>
          </p:txBody>
        </p:sp>
      </p:grpSp>
      <p:grpSp>
        <p:nvGrpSpPr>
          <p:cNvPr id="5" name="Group 25"/>
          <p:cNvGrpSpPr>
            <a:grpSpLocks/>
          </p:cNvGrpSpPr>
          <p:nvPr/>
        </p:nvGrpSpPr>
        <p:grpSpPr bwMode="auto">
          <a:xfrm>
            <a:off x="152400" y="5105400"/>
            <a:ext cx="8839200" cy="863600"/>
            <a:chOff x="152400" y="5105400"/>
            <a:chExt cx="8839200" cy="863965"/>
          </a:xfrm>
        </p:grpSpPr>
        <p:sp>
          <p:nvSpPr>
            <p:cNvPr id="14352" name="Text Box 11"/>
            <p:cNvSpPr txBox="1">
              <a:spLocks noChangeArrowheads="1"/>
            </p:cNvSpPr>
            <p:nvPr/>
          </p:nvSpPr>
          <p:spPr bwMode="auto">
            <a:xfrm>
              <a:off x="685800" y="5105400"/>
              <a:ext cx="8305800" cy="863965"/>
            </a:xfrm>
            <a:prstGeom prst="rect">
              <a:avLst/>
            </a:prstGeom>
            <a:solidFill>
              <a:srgbClr val="FFFFCC"/>
            </a:solidFill>
            <a:ln w="9525">
              <a:solidFill>
                <a:schemeClr val="tx1"/>
              </a:solidFill>
              <a:miter lim="800000"/>
              <a:headEnd/>
              <a:tailEnd/>
            </a:ln>
          </p:spPr>
          <p:txBody>
            <a:bodyPr>
              <a:spAutoFit/>
            </a:bodyPr>
            <a:lstStyle/>
            <a:p>
              <a:r>
                <a:rPr lang="vi-VN" sz="2500">
                  <a:latin typeface="Times New Roman" pitchFamily="18" charset="0"/>
                  <a:cs typeface="Times New Roman" pitchFamily="18" charset="0"/>
                </a:rPr>
                <a:t>đ) Trẻ em có quyền tham gia ý kiến về những việc có liên quan đến mình</a:t>
              </a:r>
              <a:r>
                <a:rPr lang="en-US" sz="2500">
                  <a:latin typeface="Times New Roman" pitchFamily="18" charset="0"/>
                  <a:cs typeface="Times New Roman" pitchFamily="18" charset="0"/>
                </a:rPr>
                <a:t>.</a:t>
              </a:r>
              <a:endParaRPr lang="vi-VN" sz="2500">
                <a:latin typeface="Times New Roman" pitchFamily="18" charset="0"/>
                <a:cs typeface="Times New Roman" pitchFamily="18" charset="0"/>
              </a:endParaRPr>
            </a:p>
          </p:txBody>
        </p:sp>
        <p:sp>
          <p:nvSpPr>
            <p:cNvPr id="14353" name="Rectangle 11"/>
            <p:cNvSpPr>
              <a:spLocks noChangeArrowheads="1"/>
            </p:cNvSpPr>
            <p:nvPr/>
          </p:nvSpPr>
          <p:spPr bwMode="auto">
            <a:xfrm>
              <a:off x="152400" y="5334000"/>
              <a:ext cx="457200" cy="457200"/>
            </a:xfrm>
            <a:prstGeom prst="rect">
              <a:avLst/>
            </a:prstGeom>
            <a:noFill/>
            <a:ln w="38100">
              <a:solidFill>
                <a:schemeClr val="tx1"/>
              </a:solidFill>
              <a:miter lim="800000"/>
              <a:headEnd/>
              <a:tailEnd/>
            </a:ln>
          </p:spPr>
          <p:txBody>
            <a:bodyPr wrap="none" anchor="ctr"/>
            <a:lstStyle/>
            <a:p>
              <a:endParaRPr lang="en-US" sz="2500">
                <a:latin typeface="Times New Roman" pitchFamily="18" charset="0"/>
                <a:cs typeface="Times New Roman" pitchFamily="18" charset="0"/>
              </a:endParaRPr>
            </a:p>
          </p:txBody>
        </p:sp>
      </p:grpSp>
      <p:grpSp>
        <p:nvGrpSpPr>
          <p:cNvPr id="6" name="Group 26"/>
          <p:cNvGrpSpPr>
            <a:grpSpLocks/>
          </p:cNvGrpSpPr>
          <p:nvPr/>
        </p:nvGrpSpPr>
        <p:grpSpPr bwMode="auto">
          <a:xfrm>
            <a:off x="152400" y="6151563"/>
            <a:ext cx="8839200" cy="482600"/>
            <a:chOff x="152400" y="6152346"/>
            <a:chExt cx="8839200" cy="481809"/>
          </a:xfrm>
        </p:grpSpPr>
        <p:sp>
          <p:nvSpPr>
            <p:cNvPr id="14350" name="Text Box 12"/>
            <p:cNvSpPr txBox="1">
              <a:spLocks noChangeArrowheads="1"/>
            </p:cNvSpPr>
            <p:nvPr/>
          </p:nvSpPr>
          <p:spPr bwMode="auto">
            <a:xfrm>
              <a:off x="685800" y="6152346"/>
              <a:ext cx="8305800" cy="481809"/>
            </a:xfrm>
            <a:prstGeom prst="rect">
              <a:avLst/>
            </a:prstGeom>
            <a:solidFill>
              <a:srgbClr val="FFFFCC"/>
            </a:solidFill>
            <a:ln w="9525">
              <a:solidFill>
                <a:schemeClr val="tx1"/>
              </a:solidFill>
              <a:miter lim="800000"/>
              <a:headEnd/>
              <a:tailEnd/>
            </a:ln>
          </p:spPr>
          <p:txBody>
            <a:bodyPr>
              <a:spAutoFit/>
            </a:bodyPr>
            <a:lstStyle/>
            <a:p>
              <a:r>
                <a:rPr lang="vi-VN" sz="2500">
                  <a:latin typeface="Times New Roman" pitchFamily="18" charset="0"/>
                  <a:cs typeface="Times New Roman" pitchFamily="18" charset="0"/>
                </a:rPr>
                <a:t>e) Trẻ em có quyền tự quyết định mọi công việc của mình</a:t>
              </a:r>
              <a:r>
                <a:rPr lang="en-US" sz="2500">
                  <a:latin typeface="Times New Roman" pitchFamily="18" charset="0"/>
                  <a:cs typeface="Times New Roman" pitchFamily="18" charset="0"/>
                </a:rPr>
                <a:t>.</a:t>
              </a:r>
            </a:p>
          </p:txBody>
        </p:sp>
        <p:sp>
          <p:nvSpPr>
            <p:cNvPr id="14351" name="Rectangle 11"/>
            <p:cNvSpPr>
              <a:spLocks noChangeArrowheads="1"/>
            </p:cNvSpPr>
            <p:nvPr/>
          </p:nvSpPr>
          <p:spPr bwMode="auto">
            <a:xfrm>
              <a:off x="152400" y="6172200"/>
              <a:ext cx="457200" cy="457200"/>
            </a:xfrm>
            <a:prstGeom prst="rect">
              <a:avLst/>
            </a:prstGeom>
            <a:noFill/>
            <a:ln w="38100">
              <a:solidFill>
                <a:schemeClr val="tx1"/>
              </a:solidFill>
              <a:miter lim="800000"/>
              <a:headEnd/>
              <a:tailEnd/>
            </a:ln>
          </p:spPr>
          <p:txBody>
            <a:bodyPr wrap="none" anchor="ctr"/>
            <a:lstStyle/>
            <a:p>
              <a:endParaRPr lang="en-US" sz="2500">
                <a:latin typeface="Times New Roman" pitchFamily="18" charset="0"/>
                <a:cs typeface="Times New Roman" pitchFamily="18" charset="0"/>
              </a:endParaRPr>
            </a:p>
          </p:txBody>
        </p:sp>
      </p:grpSp>
      <p:grpSp>
        <p:nvGrpSpPr>
          <p:cNvPr id="7" name="Group 23"/>
          <p:cNvGrpSpPr>
            <a:grpSpLocks/>
          </p:cNvGrpSpPr>
          <p:nvPr/>
        </p:nvGrpSpPr>
        <p:grpSpPr bwMode="auto">
          <a:xfrm>
            <a:off x="152400" y="3429000"/>
            <a:ext cx="8839200" cy="863600"/>
            <a:chOff x="152400" y="3429000"/>
            <a:chExt cx="8839200" cy="863965"/>
          </a:xfrm>
        </p:grpSpPr>
        <p:sp>
          <p:nvSpPr>
            <p:cNvPr id="14348" name="Text Box 13"/>
            <p:cNvSpPr txBox="1">
              <a:spLocks noChangeArrowheads="1"/>
            </p:cNvSpPr>
            <p:nvPr/>
          </p:nvSpPr>
          <p:spPr bwMode="auto">
            <a:xfrm>
              <a:off x="685800" y="3429000"/>
              <a:ext cx="8305800" cy="863965"/>
            </a:xfrm>
            <a:prstGeom prst="rect">
              <a:avLst/>
            </a:prstGeom>
            <a:solidFill>
              <a:srgbClr val="FFFFCC"/>
            </a:solidFill>
            <a:ln w="9525">
              <a:solidFill>
                <a:schemeClr val="tx1"/>
              </a:solidFill>
              <a:miter lim="800000"/>
              <a:headEnd/>
              <a:tailEnd/>
            </a:ln>
          </p:spPr>
          <p:txBody>
            <a:bodyPr>
              <a:spAutoFit/>
            </a:bodyPr>
            <a:lstStyle/>
            <a:p>
              <a:r>
                <a:rPr lang="vi-VN" sz="2500">
                  <a:latin typeface="Times New Roman" pitchFamily="18" charset="0"/>
                  <a:cs typeface="Times New Roman" pitchFamily="18" charset="0"/>
                </a:rPr>
                <a:t>c) Vì mỗi người tự làm lấy việc của mình cho nên không cần giúp đỡ người khác.</a:t>
              </a:r>
            </a:p>
          </p:txBody>
        </p:sp>
        <p:sp>
          <p:nvSpPr>
            <p:cNvPr id="14349" name="Rectangle 11"/>
            <p:cNvSpPr>
              <a:spLocks noChangeArrowheads="1"/>
            </p:cNvSpPr>
            <p:nvPr/>
          </p:nvSpPr>
          <p:spPr bwMode="auto">
            <a:xfrm>
              <a:off x="152400" y="3657600"/>
              <a:ext cx="457200" cy="457200"/>
            </a:xfrm>
            <a:prstGeom prst="rect">
              <a:avLst/>
            </a:prstGeom>
            <a:noFill/>
            <a:ln w="38100">
              <a:solidFill>
                <a:schemeClr val="tx1"/>
              </a:solidFill>
              <a:miter lim="800000"/>
              <a:headEnd/>
              <a:tailEnd/>
            </a:ln>
          </p:spPr>
          <p:txBody>
            <a:bodyPr wrap="none" anchor="ctr"/>
            <a:lstStyle/>
            <a:p>
              <a:endParaRPr lang="en-US" sz="2500">
                <a:latin typeface="Times New Roman" pitchFamily="18" charset="0"/>
                <a:cs typeface="Times New Roman" pitchFamily="18" charset="0"/>
              </a:endParaRPr>
            </a:p>
          </p:txBody>
        </p:sp>
      </p:grpSp>
      <p:grpSp>
        <p:nvGrpSpPr>
          <p:cNvPr id="8" name="Group 22"/>
          <p:cNvGrpSpPr>
            <a:grpSpLocks/>
          </p:cNvGrpSpPr>
          <p:nvPr/>
        </p:nvGrpSpPr>
        <p:grpSpPr bwMode="auto">
          <a:xfrm>
            <a:off x="152400" y="2819400"/>
            <a:ext cx="8839200" cy="482600"/>
            <a:chOff x="152400" y="2819400"/>
            <a:chExt cx="8839200" cy="481809"/>
          </a:xfrm>
        </p:grpSpPr>
        <p:sp>
          <p:nvSpPr>
            <p:cNvPr id="14346" name="Text Box 6"/>
            <p:cNvSpPr txBox="1">
              <a:spLocks noChangeArrowheads="1"/>
            </p:cNvSpPr>
            <p:nvPr/>
          </p:nvSpPr>
          <p:spPr bwMode="auto">
            <a:xfrm>
              <a:off x="685800" y="2819400"/>
              <a:ext cx="8305800" cy="481809"/>
            </a:xfrm>
            <a:prstGeom prst="rect">
              <a:avLst/>
            </a:prstGeom>
            <a:solidFill>
              <a:srgbClr val="FFFFCC"/>
            </a:solidFill>
            <a:ln w="9525">
              <a:solidFill>
                <a:schemeClr val="tx1"/>
              </a:solidFill>
              <a:miter lim="800000"/>
              <a:headEnd/>
              <a:tailEnd/>
            </a:ln>
          </p:spPr>
          <p:txBody>
            <a:bodyPr>
              <a:spAutoFit/>
            </a:bodyPr>
            <a:lstStyle/>
            <a:p>
              <a:r>
                <a:rPr lang="vi-VN" sz="2500">
                  <a:latin typeface="Times New Roman" pitchFamily="18" charset="0"/>
                  <a:cs typeface="Times New Roman" pitchFamily="18" charset="0"/>
                </a:rPr>
                <a:t>b) Trẻ em có quyền tham gia đánh giá công việc mình làm.</a:t>
              </a:r>
            </a:p>
          </p:txBody>
        </p:sp>
        <p:sp>
          <p:nvSpPr>
            <p:cNvPr id="14347" name="Rectangle 11"/>
            <p:cNvSpPr>
              <a:spLocks noChangeArrowheads="1"/>
            </p:cNvSpPr>
            <p:nvPr/>
          </p:nvSpPr>
          <p:spPr bwMode="auto">
            <a:xfrm>
              <a:off x="152400" y="2819400"/>
              <a:ext cx="457200" cy="457200"/>
            </a:xfrm>
            <a:prstGeom prst="rect">
              <a:avLst/>
            </a:prstGeom>
            <a:noFill/>
            <a:ln w="38100">
              <a:solidFill>
                <a:schemeClr val="tx1"/>
              </a:solidFill>
              <a:miter lim="800000"/>
              <a:headEnd/>
              <a:tailEnd/>
            </a:ln>
          </p:spPr>
          <p:txBody>
            <a:bodyPr wrap="none" anchor="ctr"/>
            <a:lstStyle/>
            <a:p>
              <a:endParaRPr lang="en-US" sz="2500">
                <a:latin typeface="Times New Roman" pitchFamily="18" charset="0"/>
                <a:cs typeface="Times New Roman" pitchFamily="18" charset="0"/>
              </a:endParaRPr>
            </a:p>
          </p:txBody>
        </p:sp>
      </p:grpSp>
      <p:pic>
        <p:nvPicPr>
          <p:cNvPr id="1026" name="Picture 2" descr="C:\Users\Administrator\Desktop\mod-flower-blossom-hi.png"/>
          <p:cNvPicPr>
            <a:picLocks noChangeAspect="1" noChangeArrowheads="1"/>
          </p:cNvPicPr>
          <p:nvPr/>
        </p:nvPicPr>
        <p:blipFill>
          <a:blip r:embed="rId4"/>
          <a:srcRect/>
          <a:stretch>
            <a:fillRect/>
          </a:stretch>
        </p:blipFill>
        <p:spPr bwMode="auto">
          <a:xfrm>
            <a:off x="4953000" y="609600"/>
            <a:ext cx="619125" cy="593725"/>
          </a:xfrm>
          <a:prstGeom prst="rect">
            <a:avLst/>
          </a:prstGeom>
          <a:noFill/>
          <a:ln w="9525">
            <a:noFill/>
            <a:miter lim="800000"/>
            <a:headEnd/>
            <a:tailEnd/>
          </a:ln>
        </p:spPr>
      </p:pic>
      <p:pic>
        <p:nvPicPr>
          <p:cNvPr id="25" name="Picture 3" descr="C:\Users\Administrator\Desktop\hoa.png"/>
          <p:cNvPicPr>
            <a:picLocks noChangeAspect="1" noChangeArrowheads="1"/>
          </p:cNvPicPr>
          <p:nvPr/>
        </p:nvPicPr>
        <p:blipFill>
          <a:blip r:embed="rId5"/>
          <a:srcRect/>
          <a:stretch>
            <a:fillRect/>
          </a:stretch>
        </p:blipFill>
        <p:spPr bwMode="auto">
          <a:xfrm>
            <a:off x="1981200" y="990600"/>
            <a:ext cx="619125" cy="593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4359"/>
                                        </p:tgtEl>
                                        <p:attrNameLst>
                                          <p:attrName>style.visibility</p:attrName>
                                        </p:attrNameLst>
                                      </p:cBhvr>
                                      <p:to>
                                        <p:strVal val="visible"/>
                                      </p:to>
                                    </p:set>
                                    <p:anim calcmode="lin" valueType="num">
                                      <p:cBhvr additive="base">
                                        <p:cTn id="11" dur="500" fill="hold"/>
                                        <p:tgtEl>
                                          <p:spTgt spid="14359"/>
                                        </p:tgtEl>
                                        <p:attrNameLst>
                                          <p:attrName>ppt_x</p:attrName>
                                        </p:attrNameLst>
                                      </p:cBhvr>
                                      <p:tavLst>
                                        <p:tav tm="0">
                                          <p:val>
                                            <p:strVal val="#ppt_x"/>
                                          </p:val>
                                        </p:tav>
                                        <p:tav tm="100000">
                                          <p:val>
                                            <p:strVal val="#ppt_x"/>
                                          </p:val>
                                        </p:tav>
                                      </p:tavLst>
                                    </p:anim>
                                    <p:anim calcmode="lin" valueType="num">
                                      <p:cBhvr additive="base">
                                        <p:cTn id="12" dur="500" fill="hold"/>
                                        <p:tgtEl>
                                          <p:spTgt spid="1435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364"/>
                                        </p:tgtEl>
                                        <p:attrNameLst>
                                          <p:attrName>style.visibility</p:attrName>
                                        </p:attrNameLst>
                                      </p:cBhvr>
                                      <p:to>
                                        <p:strVal val="visible"/>
                                      </p:to>
                                    </p:set>
                                    <p:anim calcmode="lin" valueType="num">
                                      <p:cBhvr additive="base">
                                        <p:cTn id="15" dur="500" fill="hold"/>
                                        <p:tgtEl>
                                          <p:spTgt spid="15364"/>
                                        </p:tgtEl>
                                        <p:attrNameLst>
                                          <p:attrName>ppt_x</p:attrName>
                                        </p:attrNameLst>
                                      </p:cBhvr>
                                      <p:tavLst>
                                        <p:tav tm="0">
                                          <p:val>
                                            <p:strVal val="#ppt_x"/>
                                          </p:val>
                                        </p:tav>
                                        <p:tav tm="100000">
                                          <p:val>
                                            <p:strVal val="#ppt_x"/>
                                          </p:val>
                                        </p:tav>
                                      </p:tavLst>
                                    </p:anim>
                                    <p:anim calcmode="lin" valueType="num">
                                      <p:cBhvr additive="base">
                                        <p:cTn id="16" dur="500" fill="hold"/>
                                        <p:tgtEl>
                                          <p:spTgt spid="15364"/>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1" presetClass="entr" presetSubtype="0"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nodeType="clickEffect">
                                  <p:stCondLst>
                                    <p:cond delay="0"/>
                                  </p:stCondLst>
                                  <p:childTnLst>
                                    <p:set>
                                      <p:cBhvr>
                                        <p:cTn id="33" dur="1" fill="hold">
                                          <p:stCondLst>
                                            <p:cond delay="0"/>
                                          </p:stCondLst>
                                        </p:cTn>
                                        <p:tgtEl>
                                          <p:spTgt spid="1026"/>
                                        </p:tgtEl>
                                        <p:attrNameLst>
                                          <p:attrName>style.visibility</p:attrName>
                                        </p:attrNameLst>
                                      </p:cBhvr>
                                      <p:to>
                                        <p:strVal val="visible"/>
                                      </p:to>
                                    </p:set>
                                    <p:anim calcmode="lin" valueType="num">
                                      <p:cBhvr>
                                        <p:cTn id="34" dur="500" fill="hold"/>
                                        <p:tgtEl>
                                          <p:spTgt spid="1026"/>
                                        </p:tgtEl>
                                        <p:attrNameLst>
                                          <p:attrName>ppt_w</p:attrName>
                                        </p:attrNameLst>
                                      </p:cBhvr>
                                      <p:tavLst>
                                        <p:tav tm="0">
                                          <p:val>
                                            <p:fltVal val="0"/>
                                          </p:val>
                                        </p:tav>
                                        <p:tav tm="100000">
                                          <p:val>
                                            <p:strVal val="#ppt_w"/>
                                          </p:val>
                                        </p:tav>
                                      </p:tavLst>
                                    </p:anim>
                                    <p:anim calcmode="lin" valueType="num">
                                      <p:cBhvr>
                                        <p:cTn id="3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nodeType="clickEffect">
                                  <p:stCondLst>
                                    <p:cond delay="0"/>
                                  </p:stCondLst>
                                  <p:childTnLst>
                                    <p:set>
                                      <p:cBhvr>
                                        <p:cTn id="39" dur="1" fill="hold">
                                          <p:stCondLst>
                                            <p:cond delay="0"/>
                                          </p:stCondLst>
                                        </p:cTn>
                                        <p:tgtEl>
                                          <p:spTgt spid="25"/>
                                        </p:tgtEl>
                                        <p:attrNameLst>
                                          <p:attrName>style.visibility</p:attrName>
                                        </p:attrNameLst>
                                      </p:cBhvr>
                                      <p:to>
                                        <p:strVal val="visible"/>
                                      </p:to>
                                    </p:set>
                                    <p:anim calcmode="lin" valueType="num">
                                      <p:cBhvr>
                                        <p:cTn id="40" dur="500" fill="hold"/>
                                        <p:tgtEl>
                                          <p:spTgt spid="25"/>
                                        </p:tgtEl>
                                        <p:attrNameLst>
                                          <p:attrName>ppt_w</p:attrName>
                                        </p:attrNameLst>
                                      </p:cBhvr>
                                      <p:tavLst>
                                        <p:tav tm="0">
                                          <p:val>
                                            <p:fltVal val="0"/>
                                          </p:val>
                                        </p:tav>
                                        <p:tav tm="100000">
                                          <p:val>
                                            <p:strVal val="#ppt_w"/>
                                          </p:val>
                                        </p:tav>
                                      </p:tavLst>
                                    </p:anim>
                                    <p:anim calcmode="lin" valueType="num">
                                      <p:cBhvr>
                                        <p:cTn id="41" dur="500" fill="hold"/>
                                        <p:tgtEl>
                                          <p:spTgt spid="2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p:bldP spid="15364" grpId="0" animBg="1"/>
      <p:bldP spid="14359"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914400" y="685800"/>
            <a:ext cx="8077200" cy="954088"/>
          </a:xfrm>
          <a:prstGeom prst="rect">
            <a:avLst/>
          </a:prstGeom>
          <a:solidFill>
            <a:srgbClr val="FFFFCC"/>
          </a:solidFill>
          <a:ln w="9525">
            <a:solidFill>
              <a:schemeClr val="tx1"/>
            </a:solidFill>
            <a:miter lim="800000"/>
            <a:headEnd/>
            <a:tailEnd/>
          </a:ln>
        </p:spPr>
        <p:txBody>
          <a:bodyPr>
            <a:spAutoFit/>
          </a:bodyPr>
          <a:lstStyle/>
          <a:p>
            <a:r>
              <a:rPr lang="en-US" sz="2800">
                <a:solidFill>
                  <a:srgbClr val="0000FF"/>
                </a:solidFill>
                <a:latin typeface="Times New Roman" pitchFamily="18" charset="0"/>
                <a:cs typeface="Times New Roman" pitchFamily="18" charset="0"/>
              </a:rPr>
              <a:t>a) Tự lập kế hoạch, phân công nhiệm vụ cho nhau là một biểu hiện tự làm lấy việc của mình .</a:t>
            </a:r>
          </a:p>
        </p:txBody>
      </p:sp>
      <p:sp>
        <p:nvSpPr>
          <p:cNvPr id="13318" name="Text Box 6"/>
          <p:cNvSpPr txBox="1">
            <a:spLocks noChangeArrowheads="1"/>
          </p:cNvSpPr>
          <p:nvPr/>
        </p:nvSpPr>
        <p:spPr bwMode="auto">
          <a:xfrm>
            <a:off x="914400" y="1676400"/>
            <a:ext cx="8077200" cy="954088"/>
          </a:xfrm>
          <a:prstGeom prst="rect">
            <a:avLst/>
          </a:prstGeom>
          <a:solidFill>
            <a:srgbClr val="FFFFCC"/>
          </a:solidFill>
          <a:ln w="9525">
            <a:solidFill>
              <a:schemeClr val="tx1"/>
            </a:solidFill>
            <a:miter lim="800000"/>
            <a:headEnd/>
            <a:tailEnd/>
          </a:ln>
        </p:spPr>
        <p:txBody>
          <a:bodyPr>
            <a:spAutoFit/>
          </a:bodyPr>
          <a:lstStyle/>
          <a:p>
            <a:r>
              <a:rPr lang="vi-VN" sz="2800">
                <a:solidFill>
                  <a:srgbClr val="0000FF"/>
                </a:solidFill>
                <a:latin typeface="Times New Roman" pitchFamily="18" charset="0"/>
                <a:cs typeface="Times New Roman" pitchFamily="18" charset="0"/>
              </a:rPr>
              <a:t>b) Trẻ em có quyền tham gia đánh giá công việc mình làm.</a:t>
            </a:r>
          </a:p>
        </p:txBody>
      </p:sp>
      <p:sp>
        <p:nvSpPr>
          <p:cNvPr id="17414" name="Rectangle 9"/>
          <p:cNvSpPr>
            <a:spLocks noChangeArrowheads="1"/>
          </p:cNvSpPr>
          <p:nvPr/>
        </p:nvSpPr>
        <p:spPr bwMode="auto">
          <a:xfrm>
            <a:off x="76200" y="2743200"/>
            <a:ext cx="762000" cy="762000"/>
          </a:xfrm>
          <a:prstGeom prst="rect">
            <a:avLst/>
          </a:prstGeom>
          <a:noFill/>
          <a:ln w="38100">
            <a:solidFill>
              <a:schemeClr val="tx1"/>
            </a:solidFill>
            <a:miter lim="800000"/>
            <a:headEnd/>
            <a:tailEnd/>
          </a:ln>
        </p:spPr>
        <p:txBody>
          <a:bodyPr wrap="none" anchor="ctr"/>
          <a:lstStyle/>
          <a:p>
            <a:endParaRPr lang="en-US" sz="2800"/>
          </a:p>
        </p:txBody>
      </p:sp>
      <p:sp>
        <p:nvSpPr>
          <p:cNvPr id="17415" name="Rectangle 10"/>
          <p:cNvSpPr>
            <a:spLocks noChangeArrowheads="1"/>
          </p:cNvSpPr>
          <p:nvPr/>
        </p:nvSpPr>
        <p:spPr bwMode="auto">
          <a:xfrm>
            <a:off x="76200" y="1752600"/>
            <a:ext cx="762000" cy="762000"/>
          </a:xfrm>
          <a:prstGeom prst="rect">
            <a:avLst/>
          </a:prstGeom>
          <a:noFill/>
          <a:ln w="38100">
            <a:solidFill>
              <a:schemeClr val="tx1"/>
            </a:solidFill>
            <a:miter lim="800000"/>
            <a:headEnd/>
            <a:tailEnd/>
          </a:ln>
        </p:spPr>
        <p:txBody>
          <a:bodyPr wrap="none" anchor="ctr"/>
          <a:lstStyle/>
          <a:p>
            <a:endParaRPr lang="en-US" sz="2800"/>
          </a:p>
        </p:txBody>
      </p:sp>
      <p:sp>
        <p:nvSpPr>
          <p:cNvPr id="17416" name="Rectangle 11"/>
          <p:cNvSpPr>
            <a:spLocks noChangeArrowheads="1"/>
          </p:cNvSpPr>
          <p:nvPr/>
        </p:nvSpPr>
        <p:spPr bwMode="auto">
          <a:xfrm>
            <a:off x="76200" y="685800"/>
            <a:ext cx="762000" cy="762000"/>
          </a:xfrm>
          <a:prstGeom prst="rect">
            <a:avLst/>
          </a:prstGeom>
          <a:noFill/>
          <a:ln w="38100">
            <a:solidFill>
              <a:schemeClr val="tx1"/>
            </a:solidFill>
            <a:miter lim="800000"/>
            <a:headEnd/>
            <a:tailEnd/>
          </a:ln>
        </p:spPr>
        <p:txBody>
          <a:bodyPr wrap="none" anchor="ctr"/>
          <a:lstStyle/>
          <a:p>
            <a:endParaRPr lang="en-US" sz="2800"/>
          </a:p>
        </p:txBody>
      </p:sp>
      <p:sp>
        <p:nvSpPr>
          <p:cNvPr id="13325" name="Text Box 13"/>
          <p:cNvSpPr txBox="1">
            <a:spLocks noChangeArrowheads="1"/>
          </p:cNvSpPr>
          <p:nvPr/>
        </p:nvSpPr>
        <p:spPr bwMode="auto">
          <a:xfrm>
            <a:off x="914400" y="2743200"/>
            <a:ext cx="8077200" cy="954088"/>
          </a:xfrm>
          <a:prstGeom prst="rect">
            <a:avLst/>
          </a:prstGeom>
          <a:solidFill>
            <a:srgbClr val="FFFFCC"/>
          </a:solidFill>
          <a:ln w="9525">
            <a:solidFill>
              <a:schemeClr val="tx1"/>
            </a:solidFill>
            <a:miter lim="800000"/>
            <a:headEnd/>
            <a:tailEnd/>
          </a:ln>
        </p:spPr>
        <p:txBody>
          <a:bodyPr>
            <a:spAutoFit/>
          </a:bodyPr>
          <a:lstStyle/>
          <a:p>
            <a:r>
              <a:rPr lang="vi-VN" sz="2800">
                <a:solidFill>
                  <a:srgbClr val="A50021"/>
                </a:solidFill>
                <a:latin typeface="Times New Roman" pitchFamily="18" charset="0"/>
                <a:cs typeface="Times New Roman" pitchFamily="18" charset="0"/>
              </a:rPr>
              <a:t>c) Vì mỗi người tự làm lấy việc của mình cho nên không cần giúp đỡ người khác.</a:t>
            </a:r>
          </a:p>
        </p:txBody>
      </p:sp>
      <p:sp>
        <p:nvSpPr>
          <p:cNvPr id="17421" name="Rectangle 7"/>
          <p:cNvSpPr>
            <a:spLocks noChangeArrowheads="1"/>
          </p:cNvSpPr>
          <p:nvPr/>
        </p:nvSpPr>
        <p:spPr bwMode="auto">
          <a:xfrm>
            <a:off x="76200" y="3810000"/>
            <a:ext cx="762000" cy="762000"/>
          </a:xfrm>
          <a:prstGeom prst="rect">
            <a:avLst/>
          </a:prstGeom>
          <a:noFill/>
          <a:ln w="38100">
            <a:solidFill>
              <a:schemeClr val="tx1"/>
            </a:solidFill>
            <a:miter lim="800000"/>
            <a:headEnd/>
            <a:tailEnd/>
          </a:ln>
        </p:spPr>
        <p:txBody>
          <a:bodyPr wrap="none" anchor="ctr"/>
          <a:lstStyle/>
          <a:p>
            <a:endParaRPr lang="en-US" sz="2800"/>
          </a:p>
        </p:txBody>
      </p:sp>
      <p:sp>
        <p:nvSpPr>
          <p:cNvPr id="17422" name="Rectangle 8"/>
          <p:cNvSpPr>
            <a:spLocks noChangeArrowheads="1"/>
          </p:cNvSpPr>
          <p:nvPr/>
        </p:nvSpPr>
        <p:spPr bwMode="auto">
          <a:xfrm>
            <a:off x="76200" y="4840288"/>
            <a:ext cx="762000" cy="762000"/>
          </a:xfrm>
          <a:prstGeom prst="rect">
            <a:avLst/>
          </a:prstGeom>
          <a:noFill/>
          <a:ln w="38100">
            <a:solidFill>
              <a:schemeClr val="tx1"/>
            </a:solidFill>
            <a:miter lim="800000"/>
            <a:headEnd/>
            <a:tailEnd/>
          </a:ln>
        </p:spPr>
        <p:txBody>
          <a:bodyPr wrap="none" anchor="ctr"/>
          <a:lstStyle/>
          <a:p>
            <a:endParaRPr lang="en-US" sz="2800"/>
          </a:p>
        </p:txBody>
      </p:sp>
      <p:sp>
        <p:nvSpPr>
          <p:cNvPr id="17423" name="Rectangle 9"/>
          <p:cNvSpPr>
            <a:spLocks noChangeArrowheads="1"/>
          </p:cNvSpPr>
          <p:nvPr/>
        </p:nvSpPr>
        <p:spPr bwMode="auto">
          <a:xfrm>
            <a:off x="76200" y="5830888"/>
            <a:ext cx="762000" cy="762000"/>
          </a:xfrm>
          <a:prstGeom prst="rect">
            <a:avLst/>
          </a:prstGeom>
          <a:noFill/>
          <a:ln w="38100">
            <a:solidFill>
              <a:schemeClr val="tx1"/>
            </a:solidFill>
            <a:miter lim="800000"/>
            <a:headEnd/>
            <a:tailEnd/>
          </a:ln>
        </p:spPr>
        <p:txBody>
          <a:bodyPr wrap="none" anchor="ctr"/>
          <a:lstStyle/>
          <a:p>
            <a:endParaRPr lang="en-US" sz="2800"/>
          </a:p>
        </p:txBody>
      </p:sp>
      <p:sp>
        <p:nvSpPr>
          <p:cNvPr id="16" name="Text Box 10"/>
          <p:cNvSpPr txBox="1">
            <a:spLocks noChangeArrowheads="1"/>
          </p:cNvSpPr>
          <p:nvPr/>
        </p:nvSpPr>
        <p:spPr bwMode="auto">
          <a:xfrm>
            <a:off x="914400" y="3770313"/>
            <a:ext cx="8077200" cy="954087"/>
          </a:xfrm>
          <a:prstGeom prst="rect">
            <a:avLst/>
          </a:prstGeom>
          <a:solidFill>
            <a:srgbClr val="FFFFCC"/>
          </a:solidFill>
          <a:ln w="9525">
            <a:solidFill>
              <a:schemeClr val="tx1"/>
            </a:solidFill>
            <a:miter lim="800000"/>
            <a:headEnd/>
            <a:tailEnd/>
          </a:ln>
        </p:spPr>
        <p:txBody>
          <a:bodyPr>
            <a:spAutoFit/>
          </a:bodyPr>
          <a:lstStyle/>
          <a:p>
            <a:r>
              <a:rPr lang="en-US" sz="2800">
                <a:solidFill>
                  <a:srgbClr val="A50021"/>
                </a:solidFill>
                <a:latin typeface="Times New Roman" pitchFamily="18" charset="0"/>
                <a:cs typeface="Times New Roman" pitchFamily="18" charset="0"/>
              </a:rPr>
              <a:t>d) Chỉ cần tự làm lấy những việc mà mình yêu thích. </a:t>
            </a:r>
          </a:p>
        </p:txBody>
      </p:sp>
      <p:sp>
        <p:nvSpPr>
          <p:cNvPr id="17" name="Text Box 11"/>
          <p:cNvSpPr txBox="1">
            <a:spLocks noChangeArrowheads="1"/>
          </p:cNvSpPr>
          <p:nvPr/>
        </p:nvSpPr>
        <p:spPr bwMode="auto">
          <a:xfrm>
            <a:off x="914400" y="4800600"/>
            <a:ext cx="8077200" cy="954088"/>
          </a:xfrm>
          <a:prstGeom prst="rect">
            <a:avLst/>
          </a:prstGeom>
          <a:solidFill>
            <a:srgbClr val="FFFFCC"/>
          </a:solidFill>
          <a:ln w="9525">
            <a:solidFill>
              <a:schemeClr val="tx1"/>
            </a:solidFill>
            <a:miter lim="800000"/>
            <a:headEnd/>
            <a:tailEnd/>
          </a:ln>
        </p:spPr>
        <p:txBody>
          <a:bodyPr>
            <a:spAutoFit/>
          </a:bodyPr>
          <a:lstStyle/>
          <a:p>
            <a:r>
              <a:rPr lang="vi-VN" sz="2800">
                <a:solidFill>
                  <a:srgbClr val="0000FF"/>
                </a:solidFill>
                <a:latin typeface="Times New Roman" pitchFamily="18" charset="0"/>
                <a:cs typeface="Times New Roman" pitchFamily="18" charset="0"/>
              </a:rPr>
              <a:t>đ) Trẻ em có quyền tham gia ý kiến về những việc có liên quan đến mình</a:t>
            </a:r>
          </a:p>
        </p:txBody>
      </p:sp>
      <p:sp>
        <p:nvSpPr>
          <p:cNvPr id="18" name="Text Box 12"/>
          <p:cNvSpPr txBox="1">
            <a:spLocks noChangeArrowheads="1"/>
          </p:cNvSpPr>
          <p:nvPr/>
        </p:nvSpPr>
        <p:spPr bwMode="auto">
          <a:xfrm>
            <a:off x="914400" y="5830888"/>
            <a:ext cx="8077200" cy="954087"/>
          </a:xfrm>
          <a:prstGeom prst="rect">
            <a:avLst/>
          </a:prstGeom>
          <a:solidFill>
            <a:srgbClr val="FFFFCC"/>
          </a:solidFill>
          <a:ln w="9525">
            <a:solidFill>
              <a:schemeClr val="tx1"/>
            </a:solidFill>
            <a:miter lim="800000"/>
            <a:headEnd/>
            <a:tailEnd/>
          </a:ln>
        </p:spPr>
        <p:txBody>
          <a:bodyPr>
            <a:spAutoFit/>
          </a:bodyPr>
          <a:lstStyle/>
          <a:p>
            <a:r>
              <a:rPr lang="vi-VN" sz="2800">
                <a:solidFill>
                  <a:srgbClr val="A50021"/>
                </a:solidFill>
                <a:latin typeface="Times New Roman" pitchFamily="18" charset="0"/>
                <a:cs typeface="Times New Roman" pitchFamily="18" charset="0"/>
              </a:rPr>
              <a:t>e) Trẻ em có quyền tự quyết định mọi công việc của mình</a:t>
            </a:r>
            <a:r>
              <a:rPr lang="en-US" sz="2800">
                <a:solidFill>
                  <a:srgbClr val="A50021"/>
                </a:solidFill>
                <a:latin typeface="Times New Roman" pitchFamily="18" charset="0"/>
                <a:cs typeface="Times New Roman" pitchFamily="18" charset="0"/>
              </a:rPr>
              <a:t>.</a:t>
            </a:r>
          </a:p>
        </p:txBody>
      </p:sp>
      <p:pic>
        <p:nvPicPr>
          <p:cNvPr id="1026" name="Picture 2" descr="C:\Users\Administrator\Desktop\mod-flower-blossom-hi.png"/>
          <p:cNvPicPr>
            <a:picLocks noChangeAspect="1" noChangeArrowheads="1"/>
          </p:cNvPicPr>
          <p:nvPr/>
        </p:nvPicPr>
        <p:blipFill>
          <a:blip r:embed="rId3"/>
          <a:srcRect/>
          <a:stretch>
            <a:fillRect/>
          </a:stretch>
        </p:blipFill>
        <p:spPr bwMode="auto">
          <a:xfrm>
            <a:off x="228600" y="762000"/>
            <a:ext cx="619125" cy="593725"/>
          </a:xfrm>
          <a:prstGeom prst="rect">
            <a:avLst/>
          </a:prstGeom>
          <a:noFill/>
          <a:ln w="9525">
            <a:noFill/>
            <a:miter lim="800000"/>
            <a:headEnd/>
            <a:tailEnd/>
          </a:ln>
        </p:spPr>
      </p:pic>
      <p:pic>
        <p:nvPicPr>
          <p:cNvPr id="21" name="Picture 2" descr="C:\Users\Administrator\Desktop\mod-flower-blossom-hi.png"/>
          <p:cNvPicPr>
            <a:picLocks noChangeAspect="1" noChangeArrowheads="1"/>
          </p:cNvPicPr>
          <p:nvPr/>
        </p:nvPicPr>
        <p:blipFill>
          <a:blip r:embed="rId3"/>
          <a:srcRect/>
          <a:stretch>
            <a:fillRect/>
          </a:stretch>
        </p:blipFill>
        <p:spPr bwMode="auto">
          <a:xfrm>
            <a:off x="152400" y="1828800"/>
            <a:ext cx="619125" cy="593725"/>
          </a:xfrm>
          <a:prstGeom prst="rect">
            <a:avLst/>
          </a:prstGeom>
          <a:noFill/>
          <a:ln w="9525">
            <a:noFill/>
            <a:miter lim="800000"/>
            <a:headEnd/>
            <a:tailEnd/>
          </a:ln>
        </p:spPr>
      </p:pic>
      <p:pic>
        <p:nvPicPr>
          <p:cNvPr id="22" name="Picture 2" descr="C:\Users\Administrator\Desktop\mod-flower-blossom-hi.png"/>
          <p:cNvPicPr>
            <a:picLocks noChangeAspect="1" noChangeArrowheads="1"/>
          </p:cNvPicPr>
          <p:nvPr/>
        </p:nvPicPr>
        <p:blipFill>
          <a:blip r:embed="rId3"/>
          <a:srcRect/>
          <a:stretch>
            <a:fillRect/>
          </a:stretch>
        </p:blipFill>
        <p:spPr bwMode="auto">
          <a:xfrm>
            <a:off x="152400" y="4916488"/>
            <a:ext cx="619125" cy="593725"/>
          </a:xfrm>
          <a:prstGeom prst="rect">
            <a:avLst/>
          </a:prstGeom>
          <a:noFill/>
          <a:ln w="9525">
            <a:noFill/>
            <a:miter lim="800000"/>
            <a:headEnd/>
            <a:tailEnd/>
          </a:ln>
        </p:spPr>
      </p:pic>
      <p:pic>
        <p:nvPicPr>
          <p:cNvPr id="1027" name="Picture 3" descr="C:\Users\Administrator\Desktop\hoa.png"/>
          <p:cNvPicPr>
            <a:picLocks noChangeAspect="1" noChangeArrowheads="1"/>
          </p:cNvPicPr>
          <p:nvPr/>
        </p:nvPicPr>
        <p:blipFill>
          <a:blip r:embed="rId4"/>
          <a:srcRect/>
          <a:stretch>
            <a:fillRect/>
          </a:stretch>
        </p:blipFill>
        <p:spPr bwMode="auto">
          <a:xfrm>
            <a:off x="152400" y="5907088"/>
            <a:ext cx="619125" cy="593725"/>
          </a:xfrm>
          <a:prstGeom prst="rect">
            <a:avLst/>
          </a:prstGeom>
          <a:noFill/>
          <a:ln w="9525">
            <a:noFill/>
            <a:miter lim="800000"/>
            <a:headEnd/>
            <a:tailEnd/>
          </a:ln>
        </p:spPr>
      </p:pic>
      <p:pic>
        <p:nvPicPr>
          <p:cNvPr id="24" name="Picture 3" descr="C:\Users\Administrator\Desktop\hoa.png"/>
          <p:cNvPicPr>
            <a:picLocks noChangeAspect="1" noChangeArrowheads="1"/>
          </p:cNvPicPr>
          <p:nvPr/>
        </p:nvPicPr>
        <p:blipFill>
          <a:blip r:embed="rId4"/>
          <a:srcRect/>
          <a:stretch>
            <a:fillRect/>
          </a:stretch>
        </p:blipFill>
        <p:spPr bwMode="auto">
          <a:xfrm>
            <a:off x="152400" y="3886200"/>
            <a:ext cx="619125" cy="593725"/>
          </a:xfrm>
          <a:prstGeom prst="rect">
            <a:avLst/>
          </a:prstGeom>
          <a:noFill/>
          <a:ln w="9525">
            <a:noFill/>
            <a:miter lim="800000"/>
            <a:headEnd/>
            <a:tailEnd/>
          </a:ln>
        </p:spPr>
      </p:pic>
      <p:pic>
        <p:nvPicPr>
          <p:cNvPr id="25" name="Picture 3" descr="C:\Users\Administrator\Desktop\hoa.png"/>
          <p:cNvPicPr>
            <a:picLocks noChangeAspect="1" noChangeArrowheads="1"/>
          </p:cNvPicPr>
          <p:nvPr/>
        </p:nvPicPr>
        <p:blipFill>
          <a:blip r:embed="rId4"/>
          <a:srcRect/>
          <a:stretch>
            <a:fillRect/>
          </a:stretch>
        </p:blipFill>
        <p:spPr bwMode="auto">
          <a:xfrm>
            <a:off x="152400" y="2819400"/>
            <a:ext cx="619125" cy="593725"/>
          </a:xfrm>
          <a:prstGeom prst="rect">
            <a:avLst/>
          </a:prstGeom>
          <a:noFill/>
          <a:ln w="9525">
            <a:noFill/>
            <a:miter lim="800000"/>
            <a:headEnd/>
            <a:tailEnd/>
          </a:ln>
        </p:spPr>
      </p:pic>
      <p:sp>
        <p:nvSpPr>
          <p:cNvPr id="20" name="TextBox 19"/>
          <p:cNvSpPr txBox="1">
            <a:spLocks noChangeArrowheads="1"/>
          </p:cNvSpPr>
          <p:nvPr/>
        </p:nvSpPr>
        <p:spPr bwMode="auto">
          <a:xfrm>
            <a:off x="2133600" y="76200"/>
            <a:ext cx="4495800" cy="523875"/>
          </a:xfrm>
          <a:prstGeom prst="rect">
            <a:avLst/>
          </a:prstGeom>
          <a:solidFill>
            <a:srgbClr val="FF0000"/>
          </a:solidFill>
          <a:ln w="9525">
            <a:solidFill>
              <a:schemeClr val="tx1"/>
            </a:solidFill>
            <a:miter lim="800000"/>
            <a:headEnd/>
            <a:tailEnd/>
          </a:ln>
        </p:spPr>
        <p:txBody>
          <a:bodyPr>
            <a:spAutoFit/>
          </a:bodyPr>
          <a:lstStyle/>
          <a:p>
            <a:pPr algn="ctr"/>
            <a:r>
              <a:rPr lang="en-US" sz="2800">
                <a:latin typeface="Times New Roman" pitchFamily="18" charset="0"/>
                <a:cs typeface="Times New Roman" pitchFamily="18" charset="0"/>
              </a:rPr>
              <a:t>Trình bày bằng thẻ ý kiến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17410"/>
                                        </p:tgtEl>
                                        <p:attrNameLst>
                                          <p:attrName>style.visibility</p:attrName>
                                        </p:attrNameLst>
                                      </p:cBhvr>
                                      <p:to>
                                        <p:strVal val="visible"/>
                                      </p:to>
                                    </p:set>
                                    <p:anim calcmode="lin" valueType="num">
                                      <p:cBhvr>
                                        <p:cTn id="12" dur="500" fill="hold"/>
                                        <p:tgtEl>
                                          <p:spTgt spid="17410"/>
                                        </p:tgtEl>
                                        <p:attrNameLst>
                                          <p:attrName>ppt_w</p:attrName>
                                        </p:attrNameLst>
                                      </p:cBhvr>
                                      <p:tavLst>
                                        <p:tav tm="0">
                                          <p:val>
                                            <p:fltVal val="0"/>
                                          </p:val>
                                        </p:tav>
                                        <p:tav tm="100000">
                                          <p:val>
                                            <p:strVal val="#ppt_w"/>
                                          </p:val>
                                        </p:tav>
                                      </p:tavLst>
                                    </p:anim>
                                    <p:anim calcmode="lin" valueType="num">
                                      <p:cBhvr>
                                        <p:cTn id="13" dur="500" fill="hold"/>
                                        <p:tgtEl>
                                          <p:spTgt spid="17410"/>
                                        </p:tgtEl>
                                        <p:attrNameLst>
                                          <p:attrName>ppt_h</p:attrName>
                                        </p:attrNameLst>
                                      </p:cBhvr>
                                      <p:tavLst>
                                        <p:tav tm="0">
                                          <p:val>
                                            <p:fltVal val="0"/>
                                          </p:val>
                                        </p:tav>
                                        <p:tav tm="100000">
                                          <p:val>
                                            <p:strVal val="#ppt_h"/>
                                          </p:val>
                                        </p:tav>
                                      </p:tavLst>
                                    </p:anim>
                                  </p:childTnLst>
                                </p:cTn>
                              </p:par>
                              <p:par>
                                <p:cTn id="14" presetID="23" presetClass="entr" presetSubtype="16" fill="hold" grpId="0" nodeType="withEffect">
                                  <p:stCondLst>
                                    <p:cond delay="0"/>
                                  </p:stCondLst>
                                  <p:childTnLst>
                                    <p:set>
                                      <p:cBhvr>
                                        <p:cTn id="15" dur="1" fill="hold">
                                          <p:stCondLst>
                                            <p:cond delay="0"/>
                                          </p:stCondLst>
                                        </p:cTn>
                                        <p:tgtEl>
                                          <p:spTgt spid="17416"/>
                                        </p:tgtEl>
                                        <p:attrNameLst>
                                          <p:attrName>style.visibility</p:attrName>
                                        </p:attrNameLst>
                                      </p:cBhvr>
                                      <p:to>
                                        <p:strVal val="visible"/>
                                      </p:to>
                                    </p:set>
                                    <p:anim calcmode="lin" valueType="num">
                                      <p:cBhvr>
                                        <p:cTn id="16" dur="500" fill="hold"/>
                                        <p:tgtEl>
                                          <p:spTgt spid="17416"/>
                                        </p:tgtEl>
                                        <p:attrNameLst>
                                          <p:attrName>ppt_w</p:attrName>
                                        </p:attrNameLst>
                                      </p:cBhvr>
                                      <p:tavLst>
                                        <p:tav tm="0">
                                          <p:val>
                                            <p:fltVal val="0"/>
                                          </p:val>
                                        </p:tav>
                                        <p:tav tm="100000">
                                          <p:val>
                                            <p:strVal val="#ppt_w"/>
                                          </p:val>
                                        </p:tav>
                                      </p:tavLst>
                                    </p:anim>
                                    <p:anim calcmode="lin" valueType="num">
                                      <p:cBhvr>
                                        <p:cTn id="17" dur="500" fill="hold"/>
                                        <p:tgtEl>
                                          <p:spTgt spid="17416"/>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 calcmode="lin" valueType="num">
                                      <p:cBhvr>
                                        <p:cTn id="22" dur="500" fill="hold"/>
                                        <p:tgtEl>
                                          <p:spTgt spid="1026"/>
                                        </p:tgtEl>
                                        <p:attrNameLst>
                                          <p:attrName>ppt_w</p:attrName>
                                        </p:attrNameLst>
                                      </p:cBhvr>
                                      <p:tavLst>
                                        <p:tav tm="0">
                                          <p:val>
                                            <p:fltVal val="0"/>
                                          </p:val>
                                        </p:tav>
                                        <p:tav tm="100000">
                                          <p:val>
                                            <p:strVal val="#ppt_w"/>
                                          </p:val>
                                        </p:tav>
                                      </p:tavLst>
                                    </p:anim>
                                    <p:anim calcmode="lin" valueType="num">
                                      <p:cBhvr>
                                        <p:cTn id="23"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3318"/>
                                        </p:tgtEl>
                                        <p:attrNameLst>
                                          <p:attrName>style.visibility</p:attrName>
                                        </p:attrNameLst>
                                      </p:cBhvr>
                                      <p:to>
                                        <p:strVal val="visible"/>
                                      </p:to>
                                    </p:set>
                                    <p:animEffect transition="in" filter="dissolve">
                                      <p:cBhvr>
                                        <p:cTn id="28" dur="500"/>
                                        <p:tgtEl>
                                          <p:spTgt spid="13318"/>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7415"/>
                                        </p:tgtEl>
                                        <p:attrNameLst>
                                          <p:attrName>style.visibility</p:attrName>
                                        </p:attrNameLst>
                                      </p:cBhvr>
                                      <p:to>
                                        <p:strVal val="visible"/>
                                      </p:to>
                                    </p:set>
                                    <p:animEffect transition="in" filter="dissolve">
                                      <p:cBhvr>
                                        <p:cTn id="31" dur="500"/>
                                        <p:tgtEl>
                                          <p:spTgt spid="17415"/>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7414"/>
                                        </p:tgtEl>
                                        <p:attrNameLst>
                                          <p:attrName>style.visibility</p:attrName>
                                        </p:attrNameLst>
                                      </p:cBhvr>
                                      <p:to>
                                        <p:strVal val="visible"/>
                                      </p:to>
                                    </p:set>
                                    <p:animEffect transition="in" filter="dissolve">
                                      <p:cBhvr>
                                        <p:cTn id="42" dur="500"/>
                                        <p:tgtEl>
                                          <p:spTgt spid="17414"/>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3325"/>
                                        </p:tgtEl>
                                        <p:attrNameLst>
                                          <p:attrName>style.visibility</p:attrName>
                                        </p:attrNameLst>
                                      </p:cBhvr>
                                      <p:to>
                                        <p:strVal val="visible"/>
                                      </p:to>
                                    </p:set>
                                    <p:animEffect transition="in" filter="dissolve">
                                      <p:cBhvr>
                                        <p:cTn id="45" dur="500"/>
                                        <p:tgtEl>
                                          <p:spTgt spid="13325"/>
                                        </p:tgtEl>
                                      </p:cBhvr>
                                    </p:animEffect>
                                  </p:childTnLst>
                                </p:cTn>
                              </p:par>
                            </p:childTnLst>
                          </p:cTn>
                        </p:par>
                      </p:childTnLst>
                    </p:cTn>
                  </p:par>
                  <p:par>
                    <p:cTn id="46" fill="hold">
                      <p:stCondLst>
                        <p:cond delay="indefinite"/>
                      </p:stCondLst>
                      <p:childTnLst>
                        <p:par>
                          <p:cTn id="47" fill="hold">
                            <p:stCondLst>
                              <p:cond delay="0"/>
                            </p:stCondLst>
                            <p:childTnLst>
                              <p:par>
                                <p:cTn id="48" presetID="23" presetClass="entr" presetSubtype="16" fill="hold" nodeType="clickEffect">
                                  <p:stCondLst>
                                    <p:cond delay="0"/>
                                  </p:stCondLst>
                                  <p:childTnLst>
                                    <p:set>
                                      <p:cBhvr>
                                        <p:cTn id="49" dur="1" fill="hold">
                                          <p:stCondLst>
                                            <p:cond delay="0"/>
                                          </p:stCondLst>
                                        </p:cTn>
                                        <p:tgtEl>
                                          <p:spTgt spid="25"/>
                                        </p:tgtEl>
                                        <p:attrNameLst>
                                          <p:attrName>style.visibility</p:attrName>
                                        </p:attrNameLst>
                                      </p:cBhvr>
                                      <p:to>
                                        <p:strVal val="visible"/>
                                      </p:to>
                                    </p:set>
                                    <p:anim calcmode="lin" valueType="num">
                                      <p:cBhvr>
                                        <p:cTn id="50" dur="500" fill="hold"/>
                                        <p:tgtEl>
                                          <p:spTgt spid="25"/>
                                        </p:tgtEl>
                                        <p:attrNameLst>
                                          <p:attrName>ppt_w</p:attrName>
                                        </p:attrNameLst>
                                      </p:cBhvr>
                                      <p:tavLst>
                                        <p:tav tm="0">
                                          <p:val>
                                            <p:fltVal val="0"/>
                                          </p:val>
                                        </p:tav>
                                        <p:tav tm="100000">
                                          <p:val>
                                            <p:strVal val="#ppt_w"/>
                                          </p:val>
                                        </p:tav>
                                      </p:tavLst>
                                    </p:anim>
                                    <p:anim calcmode="lin" valueType="num">
                                      <p:cBhvr>
                                        <p:cTn id="51" dur="500" fill="hold"/>
                                        <p:tgtEl>
                                          <p:spTgt spid="25"/>
                                        </p:tgtEl>
                                        <p:attrNameLst>
                                          <p:attrName>ppt_h</p:attrName>
                                        </p:attrNameLst>
                                      </p:cBhvr>
                                      <p:tavLst>
                                        <p:tav tm="0">
                                          <p:val>
                                            <p:fltVal val="0"/>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7421"/>
                                        </p:tgtEl>
                                        <p:attrNameLst>
                                          <p:attrName>style.visibility</p:attrName>
                                        </p:attrNameLst>
                                      </p:cBhvr>
                                      <p:to>
                                        <p:strVal val="visible"/>
                                      </p:to>
                                    </p:set>
                                    <p:animEffect transition="in" filter="dissolve">
                                      <p:cBhvr>
                                        <p:cTn id="56" dur="500"/>
                                        <p:tgtEl>
                                          <p:spTgt spid="17421"/>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dissolve">
                                      <p:cBhvr>
                                        <p:cTn id="59" dur="500"/>
                                        <p:tgtEl>
                                          <p:spTgt spid="16"/>
                                        </p:tgtEl>
                                      </p:cBhvr>
                                    </p:animEffect>
                                  </p:childTnLst>
                                </p:cTn>
                              </p:par>
                            </p:childTnLst>
                          </p:cTn>
                        </p:par>
                      </p:childTnLst>
                    </p:cTn>
                  </p:par>
                  <p:par>
                    <p:cTn id="60" fill="hold">
                      <p:stCondLst>
                        <p:cond delay="indefinite"/>
                      </p:stCondLst>
                      <p:childTnLst>
                        <p:par>
                          <p:cTn id="61" fill="hold">
                            <p:stCondLst>
                              <p:cond delay="0"/>
                            </p:stCondLst>
                            <p:childTnLst>
                              <p:par>
                                <p:cTn id="62" presetID="23" presetClass="entr" presetSubtype="16" fill="hold" nodeType="click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fltVal val="0"/>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17422"/>
                                        </p:tgtEl>
                                        <p:attrNameLst>
                                          <p:attrName>style.visibility</p:attrName>
                                        </p:attrNameLst>
                                      </p:cBhvr>
                                      <p:to>
                                        <p:strVal val="visible"/>
                                      </p:to>
                                    </p:set>
                                    <p:animEffect transition="in" filter="dissolve">
                                      <p:cBhvr>
                                        <p:cTn id="70" dur="500"/>
                                        <p:tgtEl>
                                          <p:spTgt spid="17422"/>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dissolve">
                                      <p:cBhvr>
                                        <p:cTn id="73" dur="500"/>
                                        <p:tgtEl>
                                          <p:spTgt spid="17"/>
                                        </p:tgtEl>
                                      </p:cBhvr>
                                    </p:animEffect>
                                  </p:childTnLst>
                                </p:cTn>
                              </p:par>
                            </p:childTnLst>
                          </p:cTn>
                        </p:par>
                      </p:childTnLst>
                    </p:cTn>
                  </p:par>
                  <p:par>
                    <p:cTn id="74" fill="hold">
                      <p:stCondLst>
                        <p:cond delay="indefinite"/>
                      </p:stCondLst>
                      <p:childTnLst>
                        <p:par>
                          <p:cTn id="75" fill="hold">
                            <p:stCondLst>
                              <p:cond delay="0"/>
                            </p:stCondLst>
                            <p:childTnLst>
                              <p:par>
                                <p:cTn id="76" presetID="23" presetClass="entr" presetSubtype="16" fill="hold" nodeType="click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p:cTn id="78" dur="500" fill="hold"/>
                                        <p:tgtEl>
                                          <p:spTgt spid="22"/>
                                        </p:tgtEl>
                                        <p:attrNameLst>
                                          <p:attrName>ppt_w</p:attrName>
                                        </p:attrNameLst>
                                      </p:cBhvr>
                                      <p:tavLst>
                                        <p:tav tm="0">
                                          <p:val>
                                            <p:fltVal val="0"/>
                                          </p:val>
                                        </p:tav>
                                        <p:tav tm="100000">
                                          <p:val>
                                            <p:strVal val="#ppt_w"/>
                                          </p:val>
                                        </p:tav>
                                      </p:tavLst>
                                    </p:anim>
                                    <p:anim calcmode="lin" valueType="num">
                                      <p:cBhvr>
                                        <p:cTn id="79"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17423"/>
                                        </p:tgtEl>
                                        <p:attrNameLst>
                                          <p:attrName>style.visibility</p:attrName>
                                        </p:attrNameLst>
                                      </p:cBhvr>
                                      <p:to>
                                        <p:strVal val="visible"/>
                                      </p:to>
                                    </p:set>
                                    <p:animEffect transition="in" filter="dissolve">
                                      <p:cBhvr>
                                        <p:cTn id="84" dur="500"/>
                                        <p:tgtEl>
                                          <p:spTgt spid="17423"/>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dissolve">
                                      <p:cBhvr>
                                        <p:cTn id="87" dur="500"/>
                                        <p:tgtEl>
                                          <p:spTgt spid="18"/>
                                        </p:tgtEl>
                                      </p:cBhvr>
                                    </p:animEffect>
                                  </p:childTnLst>
                                </p:cTn>
                              </p:par>
                            </p:childTnLst>
                          </p:cTn>
                        </p:par>
                      </p:childTnLst>
                    </p:cTn>
                  </p:par>
                  <p:par>
                    <p:cTn id="88" fill="hold">
                      <p:stCondLst>
                        <p:cond delay="indefinite"/>
                      </p:stCondLst>
                      <p:childTnLst>
                        <p:par>
                          <p:cTn id="89" fill="hold">
                            <p:stCondLst>
                              <p:cond delay="0"/>
                            </p:stCondLst>
                            <p:childTnLst>
                              <p:par>
                                <p:cTn id="90" presetID="23" presetClass="entr" presetSubtype="16" fill="hold" nodeType="click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500" fill="hold"/>
                                        <p:tgtEl>
                                          <p:spTgt spid="1027"/>
                                        </p:tgtEl>
                                        <p:attrNameLst>
                                          <p:attrName>ppt_w</p:attrName>
                                        </p:attrNameLst>
                                      </p:cBhvr>
                                      <p:tavLst>
                                        <p:tav tm="0">
                                          <p:val>
                                            <p:fltVal val="0"/>
                                          </p:val>
                                        </p:tav>
                                        <p:tav tm="100000">
                                          <p:val>
                                            <p:strVal val="#ppt_w"/>
                                          </p:val>
                                        </p:tav>
                                      </p:tavLst>
                                    </p:anim>
                                    <p:anim calcmode="lin" valueType="num">
                                      <p:cBhvr>
                                        <p:cTn id="93" dur="500" fill="hold"/>
                                        <p:tgtEl>
                                          <p:spTgt spid="102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p:bldP spid="13318" grpId="0" animBg="1"/>
      <p:bldP spid="17414" grpId="0" animBg="1"/>
      <p:bldP spid="17415" grpId="0" animBg="1"/>
      <p:bldP spid="17416" grpId="0" animBg="1"/>
      <p:bldP spid="13325" grpId="0" animBg="1"/>
      <p:bldP spid="17421" grpId="0" animBg="1"/>
      <p:bldP spid="17422" grpId="0" animBg="1"/>
      <p:bldP spid="17423" grpId="0" animBg="1"/>
      <p:bldP spid="16" grpId="0" animBg="1"/>
      <p:bldP spid="17" grpId="0" animBg="1"/>
      <p:bldP spid="18"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482" name="Text Box 5"/>
          <p:cNvSpPr txBox="1">
            <a:spLocks noChangeArrowheads="1"/>
          </p:cNvSpPr>
          <p:nvPr/>
        </p:nvSpPr>
        <p:spPr bwMode="auto">
          <a:xfrm>
            <a:off x="2590800" y="2057400"/>
            <a:ext cx="3657600" cy="528638"/>
          </a:xfrm>
          <a:prstGeom prst="rect">
            <a:avLst/>
          </a:prstGeom>
          <a:solidFill>
            <a:srgbClr val="FF0000"/>
          </a:solidFill>
          <a:ln w="9525">
            <a:solidFill>
              <a:schemeClr val="tx1"/>
            </a:solidFill>
            <a:miter lim="800000"/>
            <a:headEnd/>
            <a:tailEnd/>
          </a:ln>
        </p:spPr>
        <p:txBody>
          <a:bodyPr>
            <a:spAutoFit/>
          </a:bodyPr>
          <a:lstStyle/>
          <a:p>
            <a:pPr algn="ctr"/>
            <a:r>
              <a:rPr lang="en-US" sz="2800">
                <a:solidFill>
                  <a:srgbClr val="0D0D0D"/>
                </a:solidFill>
                <a:latin typeface="Times New Roman" pitchFamily="18" charset="0"/>
                <a:cs typeface="Times New Roman" pitchFamily="18" charset="0"/>
              </a:rPr>
              <a:t>KẾT LUẬN CHUNG</a:t>
            </a:r>
          </a:p>
        </p:txBody>
      </p:sp>
      <p:sp>
        <p:nvSpPr>
          <p:cNvPr id="11" name="Oval 3"/>
          <p:cNvSpPr>
            <a:spLocks noChangeArrowheads="1"/>
          </p:cNvSpPr>
          <p:nvPr/>
        </p:nvSpPr>
        <p:spPr bwMode="auto">
          <a:xfrm>
            <a:off x="1066800" y="990600"/>
            <a:ext cx="6629400" cy="533400"/>
          </a:xfrm>
          <a:prstGeom prst="ellipse">
            <a:avLst/>
          </a:prstGeom>
          <a:noFill/>
          <a:ln w="9525">
            <a:noFill/>
            <a:round/>
            <a:headEnd/>
            <a:tailEnd/>
          </a:ln>
        </p:spPr>
        <p:txBody>
          <a:bodyPr wrap="none" anchor="ctr"/>
          <a:lstStyle/>
          <a:p>
            <a:pPr algn="ctr"/>
            <a:r>
              <a:rPr lang="en-US" sz="3200">
                <a:solidFill>
                  <a:srgbClr val="FF0000"/>
                </a:solidFill>
                <a:latin typeface="Times New Roman" pitchFamily="18" charset="0"/>
                <a:cs typeface="Times New Roman" pitchFamily="18" charset="0"/>
              </a:rPr>
              <a:t>Tự làm lấy việc của mình (Tiết 2)</a:t>
            </a:r>
          </a:p>
        </p:txBody>
      </p:sp>
      <p:sp>
        <p:nvSpPr>
          <p:cNvPr id="16393" name="Rectangle 325"/>
          <p:cNvSpPr>
            <a:spLocks noChangeArrowheads="1"/>
          </p:cNvSpPr>
          <p:nvPr/>
        </p:nvSpPr>
        <p:spPr bwMode="auto">
          <a:xfrm>
            <a:off x="0" y="558800"/>
            <a:ext cx="9144000" cy="519113"/>
          </a:xfrm>
          <a:prstGeom prst="rect">
            <a:avLst/>
          </a:prstGeom>
          <a:noFill/>
          <a:ln w="9525">
            <a:noFill/>
            <a:miter lim="800000"/>
            <a:headEnd/>
            <a:tailEnd/>
          </a:ln>
        </p:spPr>
        <p:txBody>
          <a:bodyPr>
            <a:spAutoFit/>
          </a:bodyPr>
          <a:lstStyle/>
          <a:p>
            <a:pPr algn="ctr"/>
            <a:r>
              <a:rPr lang="en-US" sz="2800" u="sng">
                <a:solidFill>
                  <a:srgbClr val="0000FF"/>
                </a:solidFill>
                <a:latin typeface="Times New Roman" pitchFamily="18" charset="0"/>
                <a:cs typeface="Times New Roman" pitchFamily="18" charset="0"/>
              </a:rPr>
              <a:t>Đạo </a:t>
            </a:r>
            <a:r>
              <a:rPr lang="vi-VN" sz="2800" u="sng">
                <a:solidFill>
                  <a:srgbClr val="0000FF"/>
                </a:solidFill>
                <a:latin typeface="Times New Roman" pitchFamily="18" charset="0"/>
                <a:cs typeface="Times New Roman" pitchFamily="18" charset="0"/>
              </a:rPr>
              <a:t>đ</a:t>
            </a:r>
            <a:r>
              <a:rPr lang="en-US" sz="2800" u="sng">
                <a:solidFill>
                  <a:srgbClr val="0000FF"/>
                </a:solidFill>
                <a:latin typeface="Times New Roman" pitchFamily="18" charset="0"/>
                <a:cs typeface="Times New Roman" pitchFamily="18" charset="0"/>
              </a:rPr>
              <a:t>ức</a:t>
            </a:r>
          </a:p>
        </p:txBody>
      </p:sp>
      <p:sp>
        <p:nvSpPr>
          <p:cNvPr id="16394" name="Text Box 10"/>
          <p:cNvSpPr txBox="1">
            <a:spLocks noChangeArrowheads="1"/>
          </p:cNvSpPr>
          <p:nvPr/>
        </p:nvSpPr>
        <p:spPr bwMode="auto">
          <a:xfrm>
            <a:off x="0" y="2819400"/>
            <a:ext cx="9144000" cy="2041525"/>
          </a:xfrm>
          <a:prstGeom prst="rect">
            <a:avLst/>
          </a:prstGeom>
          <a:noFill/>
          <a:ln w="9525">
            <a:noFill/>
            <a:miter lim="800000"/>
            <a:headEnd/>
            <a:tailEnd/>
          </a:ln>
          <a:effectLst/>
        </p:spPr>
        <p:txBody>
          <a:bodyPr>
            <a:spAutoFit/>
          </a:bodyPr>
          <a:lstStyle/>
          <a:p>
            <a:r>
              <a:rPr lang="en-US" sz="3200">
                <a:solidFill>
                  <a:srgbClr val="0000FF"/>
                </a:solidFill>
                <a:latin typeface="Times New Roman" pitchFamily="18" charset="0"/>
                <a:cs typeface="Times New Roman" pitchFamily="18" charset="0"/>
              </a:rPr>
              <a:t>    </a:t>
            </a:r>
            <a:r>
              <a:rPr lang="vi-VN" sz="3200">
                <a:solidFill>
                  <a:srgbClr val="0000FF"/>
                </a:solidFill>
                <a:latin typeface="Times New Roman" pitchFamily="18" charset="0"/>
                <a:cs typeface="Times New Roman" pitchFamily="18" charset="0"/>
              </a:rPr>
              <a:t>Trong học tập, lao động và sinh hoạt hằng ngày, em hãy tự làm lấy công việc của mình, không nên dựa dẫm vào người khác. Như vậy, em mới mau tiến bộ và được mọi người quí mến.</a:t>
            </a:r>
            <a:endParaRPr lang="en-US" sz="3200">
              <a:latin typeface="Times New Roman" pitchFamily="18" charset="0"/>
              <a:cs typeface="Times New Roman" pitchFamily="18" charset="0"/>
            </a:endParaRPr>
          </a:p>
        </p:txBody>
      </p:sp>
      <p:sp>
        <p:nvSpPr>
          <p:cNvPr id="16395" name="Text Box 11"/>
          <p:cNvSpPr txBox="1">
            <a:spLocks noChangeArrowheads="1"/>
          </p:cNvSpPr>
          <p:nvPr/>
        </p:nvSpPr>
        <p:spPr bwMode="auto">
          <a:xfrm>
            <a:off x="0" y="4876800"/>
            <a:ext cx="9144000" cy="946150"/>
          </a:xfrm>
          <a:prstGeom prst="rect">
            <a:avLst/>
          </a:prstGeom>
          <a:noFill/>
          <a:ln w="9525">
            <a:noFill/>
            <a:miter lim="800000"/>
            <a:headEnd/>
            <a:tailEnd/>
          </a:ln>
          <a:effectLst/>
        </p:spPr>
        <p:txBody>
          <a:bodyPr>
            <a:spAutoFit/>
          </a:bodyPr>
          <a:lstStyle/>
          <a:p>
            <a:r>
              <a:rPr lang="en-US" sz="2800">
                <a:solidFill>
                  <a:srgbClr val="A50021"/>
                </a:solidFill>
                <a:latin typeface="Times New Roman" pitchFamily="18" charset="0"/>
                <a:cs typeface="Times New Roman" pitchFamily="18" charset="0"/>
              </a:rPr>
              <a:t>* </a:t>
            </a:r>
            <a:r>
              <a:rPr lang="vi-VN" sz="2800">
                <a:solidFill>
                  <a:srgbClr val="A50021"/>
                </a:solidFill>
                <a:latin typeface="Times New Roman" pitchFamily="18" charset="0"/>
                <a:cs typeface="Times New Roman" pitchFamily="18" charset="0"/>
              </a:rPr>
              <a:t>Qua bài học hôm nay, các em rút ra được bài học gì cho bản thân mình?</a:t>
            </a:r>
            <a:endParaRPr lang="en-US" sz="2800">
              <a:solidFill>
                <a:srgbClr val="A50021"/>
              </a:solidFill>
              <a:latin typeface="Times New Roman" pitchFamily="18" charset="0"/>
              <a:cs typeface="Times New Roman" pitchFamily="18" charset="0"/>
            </a:endParaRPr>
          </a:p>
        </p:txBody>
      </p:sp>
      <p:sp>
        <p:nvSpPr>
          <p:cNvPr id="16396" name="Text Box 12"/>
          <p:cNvSpPr txBox="1">
            <a:spLocks noChangeArrowheads="1"/>
          </p:cNvSpPr>
          <p:nvPr/>
        </p:nvSpPr>
        <p:spPr bwMode="auto">
          <a:xfrm>
            <a:off x="0" y="5867400"/>
            <a:ext cx="9144000" cy="822325"/>
          </a:xfrm>
          <a:prstGeom prst="rect">
            <a:avLst/>
          </a:prstGeom>
          <a:noFill/>
          <a:ln w="9525">
            <a:noFill/>
            <a:miter lim="800000"/>
            <a:headEnd/>
            <a:tailEnd/>
          </a:ln>
          <a:effectLst/>
        </p:spPr>
        <p:txBody>
          <a:bodyPr>
            <a:spAutoFit/>
          </a:bodyPr>
          <a:lstStyle/>
          <a:p>
            <a:r>
              <a:rPr lang="en-US" sz="2400">
                <a:solidFill>
                  <a:srgbClr val="0000FF"/>
                </a:solidFill>
                <a:latin typeface="Times New Roman" pitchFamily="18" charset="0"/>
                <a:cs typeface="Times New Roman" pitchFamily="18" charset="0"/>
              </a:rPr>
              <a:t>-  </a:t>
            </a:r>
            <a:r>
              <a:rPr lang="vi-VN" sz="2400">
                <a:solidFill>
                  <a:srgbClr val="0000FF"/>
                </a:solidFill>
                <a:latin typeface="Times New Roman" pitchFamily="18" charset="0"/>
                <a:cs typeface="Times New Roman" pitchFamily="18" charset="0"/>
              </a:rPr>
              <a:t>Em </a:t>
            </a:r>
            <a:r>
              <a:rPr lang="en-US" sz="2400">
                <a:solidFill>
                  <a:srgbClr val="0000FF"/>
                </a:solidFill>
                <a:latin typeface="Times New Roman" pitchFamily="18" charset="0"/>
                <a:cs typeface="Times New Roman" pitchFamily="18" charset="0"/>
              </a:rPr>
              <a:t>phải</a:t>
            </a:r>
            <a:r>
              <a:rPr lang="vi-VN" sz="2400">
                <a:solidFill>
                  <a:srgbClr val="0000FF"/>
                </a:solidFill>
                <a:latin typeface="Times New Roman" pitchFamily="18" charset="0"/>
                <a:cs typeface="Times New Roman" pitchFamily="18" charset="0"/>
              </a:rPr>
              <a:t> </a:t>
            </a:r>
            <a:r>
              <a:rPr lang="en-US" sz="2400">
                <a:solidFill>
                  <a:srgbClr val="0000FF"/>
                </a:solidFill>
                <a:latin typeface="Times New Roman" pitchFamily="18" charset="0"/>
                <a:cs typeface="Times New Roman" pitchFamily="18" charset="0"/>
              </a:rPr>
              <a:t>tự </a:t>
            </a:r>
            <a:r>
              <a:rPr lang="vi-VN" sz="2400">
                <a:solidFill>
                  <a:srgbClr val="0000FF"/>
                </a:solidFill>
                <a:latin typeface="Times New Roman" pitchFamily="18" charset="0"/>
                <a:cs typeface="Times New Roman" pitchFamily="18" charset="0"/>
              </a:rPr>
              <a:t>làm lấy việc của mình</a:t>
            </a:r>
            <a:r>
              <a:rPr lang="en-US" sz="2400">
                <a:solidFill>
                  <a:srgbClr val="0000FF"/>
                </a:solidFill>
                <a:latin typeface="Times New Roman" pitchFamily="18" charset="0"/>
                <a:cs typeface="Times New Roman" pitchFamily="18" charset="0"/>
              </a:rPr>
              <a:t> mà không dựa dẫm vào người khác. Tuổi nhỏ làm việc nhỏ điều đó sẽ gi</a:t>
            </a:r>
            <a:r>
              <a:rPr lang="vi-VN" sz="2400">
                <a:solidFill>
                  <a:srgbClr val="0000FF"/>
                </a:solidFill>
                <a:latin typeface="Times New Roman" pitchFamily="18" charset="0"/>
                <a:cs typeface="Times New Roman" pitchFamily="18" charset="0"/>
              </a:rPr>
              <a:t>úp em mau tiến bộ.</a:t>
            </a:r>
            <a:r>
              <a:rPr lang="en-US" sz="2400">
                <a:solidFill>
                  <a:srgbClr val="0000FF"/>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ppt_w</p:attrName>
                                        </p:attrNameLst>
                                      </p:cBhvr>
                                      <p:tavLst>
                                        <p:tav tm="0">
                                          <p:val>
                                            <p:strVal val="#ppt_w+.3"/>
                                          </p:val>
                                        </p:tav>
                                        <p:tav tm="100000">
                                          <p:val>
                                            <p:strVal val="#ppt_w"/>
                                          </p:val>
                                        </p:tav>
                                      </p:tavLst>
                                    </p:anim>
                                    <p:anim calcmode="lin" valueType="num">
                                      <p:cBhvr>
                                        <p:cTn id="8" dur="1000" fill="hold"/>
                                        <p:tgtEl>
                                          <p:spTgt spid="20482"/>
                                        </p:tgtEl>
                                        <p:attrNameLst>
                                          <p:attrName>ppt_h</p:attrName>
                                        </p:attrNameLst>
                                      </p:cBhvr>
                                      <p:tavLst>
                                        <p:tav tm="0">
                                          <p:val>
                                            <p:strVal val="#ppt_h"/>
                                          </p:val>
                                        </p:tav>
                                        <p:tav tm="100000">
                                          <p:val>
                                            <p:strVal val="#ppt_h"/>
                                          </p:val>
                                        </p:tav>
                                      </p:tavLst>
                                    </p:anim>
                                    <p:animEffect transition="in" filter="fade">
                                      <p:cBhvr>
                                        <p:cTn id="9" dur="1000"/>
                                        <p:tgtEl>
                                          <p:spTgt spid="20482"/>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6394"/>
                                        </p:tgtEl>
                                        <p:attrNameLst>
                                          <p:attrName>style.visibility</p:attrName>
                                        </p:attrNameLst>
                                      </p:cBhvr>
                                      <p:to>
                                        <p:strVal val="visible"/>
                                      </p:to>
                                    </p:set>
                                    <p:anim calcmode="discrete" valueType="clr">
                                      <p:cBhvr override="childStyle">
                                        <p:cTn id="14" dur="80"/>
                                        <p:tgtEl>
                                          <p:spTgt spid="16394"/>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394"/>
                                        </p:tgtEl>
                                        <p:attrNameLst>
                                          <p:attrName>fillcolor</p:attrName>
                                        </p:attrNameLst>
                                      </p:cBhvr>
                                      <p:tavLst>
                                        <p:tav tm="0">
                                          <p:val>
                                            <p:clrVal>
                                              <a:schemeClr val="accent2"/>
                                            </p:clrVal>
                                          </p:val>
                                        </p:tav>
                                        <p:tav tm="50000">
                                          <p:val>
                                            <p:clrVal>
                                              <a:schemeClr val="hlink"/>
                                            </p:clrVal>
                                          </p:val>
                                        </p:tav>
                                      </p:tavLst>
                                    </p:anim>
                                    <p:set>
                                      <p:cBhvr>
                                        <p:cTn id="16" dur="80"/>
                                        <p:tgtEl>
                                          <p:spTgt spid="16394"/>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6395"/>
                                        </p:tgtEl>
                                        <p:attrNameLst>
                                          <p:attrName>style.visibility</p:attrName>
                                        </p:attrNameLst>
                                      </p:cBhvr>
                                      <p:to>
                                        <p:strVal val="visible"/>
                                      </p:to>
                                    </p:set>
                                    <p:anim calcmode="discrete" valueType="clr">
                                      <p:cBhvr override="childStyle">
                                        <p:cTn id="21" dur="80"/>
                                        <p:tgtEl>
                                          <p:spTgt spid="16395"/>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395"/>
                                        </p:tgtEl>
                                        <p:attrNameLst>
                                          <p:attrName>fillcolor</p:attrName>
                                        </p:attrNameLst>
                                      </p:cBhvr>
                                      <p:tavLst>
                                        <p:tav tm="0">
                                          <p:val>
                                            <p:clrVal>
                                              <a:schemeClr val="accent2"/>
                                            </p:clrVal>
                                          </p:val>
                                        </p:tav>
                                        <p:tav tm="50000">
                                          <p:val>
                                            <p:clrVal>
                                              <a:schemeClr val="hlink"/>
                                            </p:clrVal>
                                          </p:val>
                                        </p:tav>
                                      </p:tavLst>
                                    </p:anim>
                                    <p:set>
                                      <p:cBhvr>
                                        <p:cTn id="23" dur="80"/>
                                        <p:tgtEl>
                                          <p:spTgt spid="16395"/>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6396"/>
                                        </p:tgtEl>
                                        <p:attrNameLst>
                                          <p:attrName>style.visibility</p:attrName>
                                        </p:attrNameLst>
                                      </p:cBhvr>
                                      <p:to>
                                        <p:strVal val="visible"/>
                                      </p:to>
                                    </p:set>
                                    <p:anim calcmode="discrete" valueType="clr">
                                      <p:cBhvr override="childStyle">
                                        <p:cTn id="28" dur="80"/>
                                        <p:tgtEl>
                                          <p:spTgt spid="16396"/>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6396"/>
                                        </p:tgtEl>
                                        <p:attrNameLst>
                                          <p:attrName>fillcolor</p:attrName>
                                        </p:attrNameLst>
                                      </p:cBhvr>
                                      <p:tavLst>
                                        <p:tav tm="0">
                                          <p:val>
                                            <p:clrVal>
                                              <a:schemeClr val="accent2"/>
                                            </p:clrVal>
                                          </p:val>
                                        </p:tav>
                                        <p:tav tm="50000">
                                          <p:val>
                                            <p:clrVal>
                                              <a:schemeClr val="hlink"/>
                                            </p:clrVal>
                                          </p:val>
                                        </p:tav>
                                      </p:tavLst>
                                    </p:anim>
                                    <p:set>
                                      <p:cBhvr>
                                        <p:cTn id="30" dur="80"/>
                                        <p:tgtEl>
                                          <p:spTgt spid="163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P spid="16394" grpId="0"/>
      <p:bldP spid="16395" grpId="0"/>
      <p:bldP spid="16396"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014652"/>
  <p:tag name="VIOLETTITLE" val="Bài 3. Tự làm lấy việc của mình"/>
  <p:tag name="VIOLETLESSON" val="3"/>
  <p:tag name="VIOLETCATID" val="2222"/>
  <p:tag name="VIOLETSUBJECT" val="Đạo đức 3"/>
  <p:tag name="VIOLETAUTHORID" val="11085518"/>
  <p:tag name="VIOLETAUTHORNAME" val="Phạm Anh Dũng"/>
  <p:tag name="VIOLETAUTHORAVATAR" val="11/85/518/avatar.jpg"/>
  <p:tag name="VIOLETAUTHORADDRESS" val="trường tiểu hoc lê hồng phong - kiến an- hải phòng"/>
  <p:tag name="VIOLETDATE" val="2017-04-07 21:28:37"/>
  <p:tag name="VIOLETHIT" val="152"/>
  <p:tag name="VIOLETLIKE" val="0"/>
  <p:tag name="MMPROD_NEXTUNIQUEID" val="10010"/>
  <p:tag name="MMPROD_UIDATA" val="&lt;database version=&quot;7.0&quot;&gt;&lt;object type=&quot;1&quot; unique_id=&quot;10001&quot;&gt;&lt;object type=&quot;2&quot; unique_id=&quot;10106&quot;&gt;&lt;object type=&quot;3&quot; unique_id=&quot;10107&quot;&gt;&lt;property id=&quot;20148&quot; value=&quot;5&quot;/&gt;&lt;property id=&quot;20300&quot; value=&quot;Slide 1&quot;/&gt;&lt;property id=&quot;20307&quot; value=&quot;272&quot;/&gt;&lt;/object&gt;&lt;object type=&quot;3&quot; unique_id=&quot;10108&quot;&gt;&lt;property id=&quot;20148&quot; value=&quot;5&quot;/&gt;&lt;property id=&quot;20300&quot; value=&quot;Slide 2&quot;/&gt;&lt;property id=&quot;20307&quot; value=&quot;273&quot;/&gt;&lt;/object&gt;&lt;object type=&quot;3&quot; unique_id=&quot;10109&quot;&gt;&lt;property id=&quot;20148&quot; value=&quot;5&quot;/&gt;&lt;property id=&quot;20300&quot; value=&quot;Slide 3&quot;/&gt;&lt;property id=&quot;20307&quot; value=&quot;262&quot;/&gt;&lt;/object&gt;&lt;object type=&quot;3&quot; unique_id=&quot;10110&quot;&gt;&lt;property id=&quot;20148&quot; value=&quot;5&quot;/&gt;&lt;property id=&quot;20300&quot; value=&quot;Slide 4&quot;/&gt;&lt;property id=&quot;20307&quot; value=&quot;263&quot;/&gt;&lt;/object&gt;&lt;object type=&quot;3&quot; unique_id=&quot;10111&quot;&gt;&lt;property id=&quot;20148&quot; value=&quot;5&quot;/&gt;&lt;property id=&quot;20300&quot; value=&quot;Slide 5&quot;/&gt;&lt;property id=&quot;20307&quot; value=&quot;274&quot;/&gt;&lt;/object&gt;&lt;object type=&quot;3&quot; unique_id=&quot;10112&quot;&gt;&lt;property id=&quot;20148&quot; value=&quot;5&quot;/&gt;&lt;property id=&quot;20300&quot; value=&quot;Slide 6&quot;/&gt;&lt;property id=&quot;20307&quot; value=&quot;275&quot;/&gt;&lt;/object&gt;&lt;object type=&quot;3&quot; unique_id=&quot;10113&quot;&gt;&lt;property id=&quot;20148&quot; value=&quot;5&quot;/&gt;&lt;property id=&quot;20300&quot; value=&quot;Slide 7&quot;/&gt;&lt;property id=&quot;20307&quot; value=&quot;265&quot;/&gt;&lt;/object&gt;&lt;object type=&quot;3&quot; unique_id=&quot;10114&quot;&gt;&lt;property id=&quot;20148&quot; value=&quot;5&quot;/&gt;&lt;property id=&quot;20300&quot; value=&quot;Slide 8&quot;/&gt;&lt;property id=&quot;20307&quot; value=&quot;266&quot;/&gt;&lt;/object&gt;&lt;object type=&quot;3&quot; unique_id=&quot;10115&quot;&gt;&lt;property id=&quot;20148&quot; value=&quot;5&quot;/&gt;&lt;property id=&quot;20300&quot; value=&quot;Slide 9&quot;/&gt;&lt;property id=&quot;20307&quot; value=&quot;268&quot;/&gt;&lt;/object&gt;&lt;object type=&quot;3&quot; unique_id=&quot;10116&quot;&gt;&lt;property id=&quot;20148&quot; value=&quot;5&quot;/&gt;&lt;property id=&quot;20300&quot; value=&quot;Slide 10&quot;/&gt;&lt;property id=&quot;20307&quot; value=&quot;277&quot;/&gt;&lt;/object&gt;&lt;/object&gt;&lt;object type=&quot;8&quot; unique_id=&quot;10128&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1553</TotalTime>
  <Words>791</Words>
  <Application>Microsoft Office PowerPoint</Application>
  <PresentationFormat>On-screen Show (4:3)</PresentationFormat>
  <Paragraphs>50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Computer</dc:creator>
  <cp:lastModifiedBy>AutoBVT</cp:lastModifiedBy>
  <cp:revision>140</cp:revision>
  <dcterms:created xsi:type="dcterms:W3CDTF">2010-07-19T22:27:06Z</dcterms:created>
  <dcterms:modified xsi:type="dcterms:W3CDTF">2017-10-04T03:12:39Z</dcterms:modified>
</cp:coreProperties>
</file>